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92" r:id="rId2"/>
    <p:sldId id="294" r:id="rId3"/>
    <p:sldId id="295" r:id="rId4"/>
    <p:sldId id="393" r:id="rId5"/>
    <p:sldId id="360" r:id="rId6"/>
    <p:sldId id="392" r:id="rId7"/>
    <p:sldId id="394" r:id="rId8"/>
    <p:sldId id="396" r:id="rId9"/>
    <p:sldId id="397" r:id="rId10"/>
    <p:sldId id="398" r:id="rId11"/>
    <p:sldId id="399" r:id="rId12"/>
    <p:sldId id="400" r:id="rId13"/>
    <p:sldId id="401" r:id="rId14"/>
    <p:sldId id="402" r:id="rId15"/>
    <p:sldId id="403" r:id="rId16"/>
    <p:sldId id="404" r:id="rId17"/>
    <p:sldId id="348" r:id="rId18"/>
    <p:sldId id="377" r:id="rId19"/>
    <p:sldId id="405" r:id="rId20"/>
    <p:sldId id="407" r:id="rId21"/>
    <p:sldId id="408" r:id="rId22"/>
    <p:sldId id="373" r:id="rId23"/>
    <p:sldId id="374" r:id="rId24"/>
    <p:sldId id="350" r:id="rId25"/>
    <p:sldId id="409" r:id="rId26"/>
    <p:sldId id="410" r:id="rId27"/>
    <p:sldId id="411" r:id="rId28"/>
    <p:sldId id="412" r:id="rId29"/>
    <p:sldId id="413" r:id="rId30"/>
    <p:sldId id="414" r:id="rId31"/>
    <p:sldId id="415" r:id="rId32"/>
    <p:sldId id="416" r:id="rId33"/>
    <p:sldId id="417" r:id="rId34"/>
    <p:sldId id="418" r:id="rId35"/>
    <p:sldId id="419" r:id="rId36"/>
    <p:sldId id="420" r:id="rId37"/>
    <p:sldId id="375" r:id="rId38"/>
    <p:sldId id="421" r:id="rId39"/>
    <p:sldId id="359" r:id="rId40"/>
    <p:sldId id="422" r:id="rId41"/>
    <p:sldId id="423" r:id="rId42"/>
    <p:sldId id="42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111" d="100"/>
          <a:sy n="111" d="100"/>
        </p:scale>
        <p:origin x="58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C0A8D6C-2166-C593-56DA-F8BC31AF5076}"/>
              </a:ext>
            </a:extLst>
          </p:cNvPr>
          <p:cNvSpPr>
            <a:spLocks noGrp="1"/>
          </p:cNvSpPr>
          <p:nvPr>
            <p:ph type="dt" sz="half" idx="10"/>
          </p:nvPr>
        </p:nvSpPr>
        <p:spPr/>
        <p:txBody>
          <a:bodyPr/>
          <a:lstStyle/>
          <a:p>
            <a:fld id="{772F5193-41CD-4063-B0C7-05E32D5C3CCF}" type="datetimeFigureOut">
              <a:rPr lang="ko-KR" altLang="en-US" smtClean="0"/>
              <a:t>2023-12-05</a:t>
            </a:fld>
            <a:endParaRPr lang="ko-KR" altLang="en-US"/>
          </a:p>
        </p:txBody>
      </p:sp>
      <p:sp>
        <p:nvSpPr>
          <p:cNvPr id="3" name="바닥글 개체 틀 2">
            <a:extLst>
              <a:ext uri="{FF2B5EF4-FFF2-40B4-BE49-F238E27FC236}">
                <a16:creationId xmlns:a16="http://schemas.microsoft.com/office/drawing/2014/main" id="{DC3355A0-B053-055C-A48D-03DCA4984DD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F8A9E0C0-C208-C880-12BC-22614B99B3AA}"/>
              </a:ext>
            </a:extLst>
          </p:cNvPr>
          <p:cNvSpPr>
            <a:spLocks noGrp="1"/>
          </p:cNvSpPr>
          <p:nvPr>
            <p:ph type="sldNum" sz="quarter" idx="12"/>
          </p:nvPr>
        </p:nvSpPr>
        <p:spPr/>
        <p:txBody>
          <a:bodyPr/>
          <a:lstStyle/>
          <a:p>
            <a:fld id="{9C41A778-E908-4432-BB93-29EAA93A69D6}" type="slidenum">
              <a:rPr lang="ko-KR" altLang="en-US" smtClean="0"/>
              <a:t>‹#›</a:t>
            </a:fld>
            <a:endParaRPr lang="ko-KR" altLang="en-US"/>
          </a:p>
        </p:txBody>
      </p:sp>
    </p:spTree>
    <p:extLst>
      <p:ext uri="{BB962C8B-B14F-4D97-AF65-F5344CB8AC3E}">
        <p14:creationId xmlns:p14="http://schemas.microsoft.com/office/powerpoint/2010/main" val="4102828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C0A8D6C-2166-C593-56DA-F8BC31AF5076}"/>
              </a:ext>
            </a:extLst>
          </p:cNvPr>
          <p:cNvSpPr>
            <a:spLocks noGrp="1"/>
          </p:cNvSpPr>
          <p:nvPr>
            <p:ph type="dt" sz="half" idx="10"/>
          </p:nvPr>
        </p:nvSpPr>
        <p:spPr/>
        <p:txBody>
          <a:bodyPr/>
          <a:lstStyle/>
          <a:p>
            <a:fld id="{772F5193-41CD-4063-B0C7-05E32D5C3CCF}" type="datetimeFigureOut">
              <a:rPr lang="ko-KR" altLang="en-US" smtClean="0"/>
              <a:t>2023-12-05</a:t>
            </a:fld>
            <a:endParaRPr lang="ko-KR" altLang="en-US"/>
          </a:p>
        </p:txBody>
      </p:sp>
      <p:sp>
        <p:nvSpPr>
          <p:cNvPr id="3" name="바닥글 개체 틀 2">
            <a:extLst>
              <a:ext uri="{FF2B5EF4-FFF2-40B4-BE49-F238E27FC236}">
                <a16:creationId xmlns:a16="http://schemas.microsoft.com/office/drawing/2014/main" id="{DC3355A0-B053-055C-A48D-03DCA4984DD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F8A9E0C0-C208-C880-12BC-22614B99B3AA}"/>
              </a:ext>
            </a:extLst>
          </p:cNvPr>
          <p:cNvSpPr>
            <a:spLocks noGrp="1"/>
          </p:cNvSpPr>
          <p:nvPr>
            <p:ph type="sldNum" sz="quarter" idx="12"/>
          </p:nvPr>
        </p:nvSpPr>
        <p:spPr/>
        <p:txBody>
          <a:bodyPr/>
          <a:lstStyle/>
          <a:p>
            <a:fld id="{9C41A778-E908-4432-BB93-29EAA93A69D6}" type="slidenum">
              <a:rPr lang="ko-KR" altLang="en-US" smtClean="0"/>
              <a:t>‹#›</a:t>
            </a:fld>
            <a:endParaRPr lang="ko-KR" altLang="en-US"/>
          </a:p>
        </p:txBody>
      </p:sp>
    </p:spTree>
    <p:extLst>
      <p:ext uri="{BB962C8B-B14F-4D97-AF65-F5344CB8AC3E}">
        <p14:creationId xmlns:p14="http://schemas.microsoft.com/office/powerpoint/2010/main" val="37075874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FD2A1902-5E0F-4C85-6B9B-CFB8C95C20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56124FC5-232C-D503-51B2-2388BA7040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DD67C67-55AD-BA6E-8404-A37284FE84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F5193-41CD-4063-B0C7-05E32D5C3CCF}" type="datetimeFigureOut">
              <a:rPr lang="ko-KR" altLang="en-US" smtClean="0"/>
              <a:t>2023-12-05</a:t>
            </a:fld>
            <a:endParaRPr lang="ko-KR" altLang="en-US"/>
          </a:p>
        </p:txBody>
      </p:sp>
      <p:sp>
        <p:nvSpPr>
          <p:cNvPr id="5" name="바닥글 개체 틀 4">
            <a:extLst>
              <a:ext uri="{FF2B5EF4-FFF2-40B4-BE49-F238E27FC236}">
                <a16:creationId xmlns:a16="http://schemas.microsoft.com/office/drawing/2014/main" id="{E6847630-7AE5-2706-2404-F94D6A4CFA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5DA98C0-863E-3233-E6CC-C61C5150EE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41A778-E908-4432-BB93-29EAA93A69D6}" type="slidenum">
              <a:rPr lang="ko-KR" altLang="en-US" smtClean="0"/>
              <a:t>‹#›</a:t>
            </a:fld>
            <a:endParaRPr lang="ko-KR" altLang="en-US"/>
          </a:p>
        </p:txBody>
      </p:sp>
    </p:spTree>
    <p:extLst>
      <p:ext uri="{BB962C8B-B14F-4D97-AF65-F5344CB8AC3E}">
        <p14:creationId xmlns:p14="http://schemas.microsoft.com/office/powerpoint/2010/main" val="2902784086"/>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956878-ABEC-AF9A-D2CE-3CA826B6E387}"/>
              </a:ext>
            </a:extLst>
          </p:cNvPr>
          <p:cNvSpPr txBox="1"/>
          <p:nvPr/>
        </p:nvSpPr>
        <p:spPr>
          <a:xfrm>
            <a:off x="465221" y="320841"/>
            <a:ext cx="7391767" cy="1938992"/>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0" b="0" i="0" u="none" strike="noStrike" kern="1200" cap="none" spc="-150" normalizeH="0" baseline="0" noProof="0" dirty="0">
                <a:ln>
                  <a:noFill/>
                </a:ln>
                <a:solidFill>
                  <a:prstClr val="white"/>
                </a:solidFill>
                <a:effectLst/>
                <a:uLnTx/>
                <a:uFillTx/>
                <a:latin typeface="Candara" panose="020E0502030303020204" pitchFamily="34" charset="0"/>
                <a:ea typeface="Verdana" panose="020B0604030504040204" pitchFamily="34" charset="0"/>
                <a:cs typeface="+mn-cs"/>
              </a:rPr>
              <a:t>Database Management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0" spc="-150" dirty="0">
                <a:solidFill>
                  <a:prstClr val="white"/>
                </a:solidFill>
                <a:latin typeface="Candara" panose="020E0502030303020204" pitchFamily="34" charset="0"/>
                <a:ea typeface="Verdana" panose="020B0604030504040204" pitchFamily="34" charset="0"/>
              </a:rPr>
              <a:t>Systems</a:t>
            </a:r>
            <a:endParaRPr kumimoji="0" lang="en-US" altLang="ko-KR" sz="6000" b="0" i="0" u="none" strike="noStrike" kern="1200" cap="none" spc="-150" normalizeH="0" baseline="0" noProof="0" dirty="0">
              <a:ln>
                <a:noFill/>
              </a:ln>
              <a:solidFill>
                <a:prstClr val="white"/>
              </a:solidFill>
              <a:effectLst/>
              <a:uLnTx/>
              <a:uFillTx/>
              <a:latin typeface="Candara" panose="020E0502030303020204" pitchFamily="34" charset="0"/>
              <a:ea typeface="Verdana" panose="020B0604030504040204" pitchFamily="34" charset="0"/>
              <a:cs typeface="+mn-cs"/>
            </a:endParaRPr>
          </a:p>
        </p:txBody>
      </p:sp>
      <p:sp>
        <p:nvSpPr>
          <p:cNvPr id="6" name="TextBox 5">
            <a:extLst>
              <a:ext uri="{FF2B5EF4-FFF2-40B4-BE49-F238E27FC236}">
                <a16:creationId xmlns:a16="http://schemas.microsoft.com/office/drawing/2014/main" id="{B1BEB93D-E860-DD72-63D2-BA2ACD126D65}"/>
              </a:ext>
            </a:extLst>
          </p:cNvPr>
          <p:cNvSpPr txBox="1"/>
          <p:nvPr/>
        </p:nvSpPr>
        <p:spPr>
          <a:xfrm>
            <a:off x="513346" y="5981896"/>
            <a:ext cx="3057168"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white"/>
                </a:solidFill>
                <a:effectLst/>
                <a:uLnTx/>
                <a:uFillTx/>
                <a:latin typeface="Candara" panose="020E0502030303020204" pitchFamily="34" charset="0"/>
                <a:ea typeface="Verdana" panose="020B0604030504040204" pitchFamily="34" charset="0"/>
                <a:cs typeface="+mn-cs"/>
              </a:rPr>
              <a:t>Yeongwoong Choi</a:t>
            </a:r>
            <a:endParaRPr kumimoji="0" lang="ko-KR" altLang="en-US" sz="2400" b="0" i="0" u="none" strike="noStrike" kern="1200" cap="none" spc="0" normalizeH="0" baseline="0" noProof="0" dirty="0">
              <a:ln>
                <a:noFill/>
              </a:ln>
              <a:solidFill>
                <a:prstClr val="white"/>
              </a:solidFill>
              <a:effectLst/>
              <a:uLnTx/>
              <a:uFillTx/>
              <a:latin typeface="Candara" panose="020E0502030303020204" pitchFamily="34" charset="0"/>
              <a:ea typeface="a옛날사진관2" panose="02020600000000000000" pitchFamily="18" charset="-127"/>
              <a:cs typeface="+mn-cs"/>
            </a:endParaRPr>
          </a:p>
        </p:txBody>
      </p:sp>
      <p:cxnSp>
        <p:nvCxnSpPr>
          <p:cNvPr id="7" name="직선 연결선 6">
            <a:extLst>
              <a:ext uri="{FF2B5EF4-FFF2-40B4-BE49-F238E27FC236}">
                <a16:creationId xmlns:a16="http://schemas.microsoft.com/office/drawing/2014/main" id="{AA083F78-7EAC-088E-92A6-2CCA7C19FAAA}"/>
              </a:ext>
            </a:extLst>
          </p:cNvPr>
          <p:cNvCxnSpPr>
            <a:cxnSpLocks/>
          </p:cNvCxnSpPr>
          <p:nvPr/>
        </p:nvCxnSpPr>
        <p:spPr>
          <a:xfrm>
            <a:off x="513347" y="2542674"/>
            <a:ext cx="11700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3D1DC07-6FD5-5B84-94D6-E43F234B09CB}"/>
              </a:ext>
            </a:extLst>
          </p:cNvPr>
          <p:cNvSpPr txBox="1"/>
          <p:nvPr/>
        </p:nvSpPr>
        <p:spPr>
          <a:xfrm>
            <a:off x="6096000" y="5920342"/>
            <a:ext cx="593706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150" normalizeH="0" baseline="0" noProof="0" dirty="0">
                <a:ln>
                  <a:noFill/>
                </a:ln>
                <a:solidFill>
                  <a:prstClr val="white"/>
                </a:solidFill>
                <a:effectLst/>
                <a:uLnTx/>
                <a:uFillTx/>
                <a:latin typeface="Candara" panose="020E0502030303020204" pitchFamily="34" charset="0"/>
                <a:ea typeface="Verdana" panose="020B0604030504040204" pitchFamily="34" charset="0"/>
                <a:cs typeface="+mn-cs"/>
              </a:rPr>
              <a:t>December 5, 2023</a:t>
            </a:r>
          </a:p>
        </p:txBody>
      </p:sp>
      <p:sp>
        <p:nvSpPr>
          <p:cNvPr id="2" name="TextBox 1">
            <a:extLst>
              <a:ext uri="{FF2B5EF4-FFF2-40B4-BE49-F238E27FC236}">
                <a16:creationId xmlns:a16="http://schemas.microsoft.com/office/drawing/2014/main" id="{E4EF6D3C-A9C5-4737-2B85-34055AAABB92}"/>
              </a:ext>
            </a:extLst>
          </p:cNvPr>
          <p:cNvSpPr txBox="1"/>
          <p:nvPr/>
        </p:nvSpPr>
        <p:spPr>
          <a:xfrm>
            <a:off x="7157137" y="1924628"/>
            <a:ext cx="456964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3200" spc="-150" dirty="0">
                <a:solidFill>
                  <a:prstClr val="white"/>
                </a:solidFill>
                <a:latin typeface="Candara" panose="020E0502030303020204" pitchFamily="34" charset="0"/>
                <a:ea typeface="Verdana" panose="020B0604030504040204" pitchFamily="34" charset="0"/>
              </a:rPr>
              <a:t>Term Project Presentation</a:t>
            </a:r>
          </a:p>
        </p:txBody>
      </p:sp>
      <p:sp>
        <p:nvSpPr>
          <p:cNvPr id="10" name="TextBox 9">
            <a:extLst>
              <a:ext uri="{FF2B5EF4-FFF2-40B4-BE49-F238E27FC236}">
                <a16:creationId xmlns:a16="http://schemas.microsoft.com/office/drawing/2014/main" id="{B6C03D97-E103-BE03-62C3-F0B2806DEB0B}"/>
              </a:ext>
            </a:extLst>
          </p:cNvPr>
          <p:cNvSpPr txBox="1"/>
          <p:nvPr/>
        </p:nvSpPr>
        <p:spPr>
          <a:xfrm>
            <a:off x="3036794" y="3969898"/>
            <a:ext cx="6118412"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150" normalizeH="0" baseline="0" noProof="0" dirty="0">
                <a:ln>
                  <a:noFill/>
                </a:ln>
                <a:solidFill>
                  <a:prstClr val="white"/>
                </a:solidFill>
                <a:effectLst/>
                <a:uLnTx/>
                <a:uFillTx/>
                <a:latin typeface="Candara" panose="020E0502030303020204" pitchFamily="34" charset="0"/>
                <a:ea typeface="Verdana" panose="020B0604030504040204" pitchFamily="34" charset="0"/>
                <a:cs typeface="+mn-cs"/>
              </a:rPr>
              <a:t>Integrated Database for Restaurants </a:t>
            </a:r>
          </a:p>
        </p:txBody>
      </p:sp>
    </p:spTree>
    <p:extLst>
      <p:ext uri="{BB962C8B-B14F-4D97-AF65-F5344CB8AC3E}">
        <p14:creationId xmlns:p14="http://schemas.microsoft.com/office/powerpoint/2010/main" val="2814787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897207-0A18-275C-43BD-8DD12ADD9F38}"/>
              </a:ext>
            </a:extLst>
          </p:cNvPr>
          <p:cNvSpPr txBox="1"/>
          <p:nvPr/>
        </p:nvSpPr>
        <p:spPr>
          <a:xfrm flipH="1">
            <a:off x="438294" y="486035"/>
            <a:ext cx="6730256" cy="523220"/>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rPr>
              <a:t>Relationships</a:t>
            </a:r>
            <a:endParaRPr kumimoji="0" lang="ko-KR" altLang="en-US" sz="28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endParaRPr>
          </a:p>
        </p:txBody>
      </p:sp>
      <p:sp>
        <p:nvSpPr>
          <p:cNvPr id="2" name="내용 개체 틀 2">
            <a:extLst>
              <a:ext uri="{FF2B5EF4-FFF2-40B4-BE49-F238E27FC236}">
                <a16:creationId xmlns:a16="http://schemas.microsoft.com/office/drawing/2014/main" id="{44E425EF-927F-1EC0-9D65-CB00F67DCEC5}"/>
              </a:ext>
            </a:extLst>
          </p:cNvPr>
          <p:cNvSpPr txBox="1">
            <a:spLocks/>
          </p:cNvSpPr>
          <p:nvPr/>
        </p:nvSpPr>
        <p:spPr>
          <a:xfrm>
            <a:off x="3105474" y="2389713"/>
            <a:ext cx="6383583" cy="838964"/>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lang="en-US" sz="1800" kern="1200" dirty="0">
                <a:solidFill>
                  <a:srgbClr val="000000"/>
                </a:solidFill>
                <a:effectLst/>
                <a:latin typeface="Candara" panose="020E0502030303020204" pitchFamily="34" charset="0"/>
                <a:ea typeface="a옛날사진관2" panose="02020600000000000000" pitchFamily="18" charset="-127"/>
                <a:cs typeface="+mn-cs"/>
              </a:rPr>
              <a:t>If it was televised, the date is stored. It can appear on multiple TV shows, and they can show various restaurants.</a:t>
            </a:r>
            <a:endPar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nvGrpSpPr>
          <p:cNvPr id="4" name="그룹 46">
            <a:extLst>
              <a:ext uri="{FF2B5EF4-FFF2-40B4-BE49-F238E27FC236}">
                <a16:creationId xmlns:a16="http://schemas.microsoft.com/office/drawing/2014/main" id="{D64EC4F7-5E77-20DE-E629-39FBE96AE6B8}"/>
              </a:ext>
            </a:extLst>
          </p:cNvPr>
          <p:cNvGrpSpPr/>
          <p:nvPr/>
        </p:nvGrpSpPr>
        <p:grpSpPr>
          <a:xfrm>
            <a:off x="1578566" y="1879419"/>
            <a:ext cx="3053818" cy="508717"/>
            <a:chOff x="5275573" y="2107608"/>
            <a:chExt cx="5839327" cy="1551429"/>
          </a:xfrm>
          <a:solidFill>
            <a:schemeClr val="accent2">
              <a:lumMod val="20000"/>
              <a:lumOff val="80000"/>
            </a:schemeClr>
          </a:solidFill>
        </p:grpSpPr>
        <p:sp>
          <p:nvSpPr>
            <p:cNvPr id="5" name="사각형: 둥근 모서리 47">
              <a:extLst>
                <a:ext uri="{FF2B5EF4-FFF2-40B4-BE49-F238E27FC236}">
                  <a16:creationId xmlns:a16="http://schemas.microsoft.com/office/drawing/2014/main" id="{62A08FF2-586F-D13F-A21F-9950EAC9632F}"/>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6" name="TextBox 5">
              <a:extLst>
                <a:ext uri="{FF2B5EF4-FFF2-40B4-BE49-F238E27FC236}">
                  <a16:creationId xmlns:a16="http://schemas.microsoft.com/office/drawing/2014/main" id="{3B31307E-7199-07D8-0A50-D99DBA7B9F36}"/>
                </a:ext>
              </a:extLst>
            </p:cNvPr>
            <p:cNvSpPr txBox="1"/>
            <p:nvPr/>
          </p:nvSpPr>
          <p:spPr>
            <a:xfrm flipH="1">
              <a:off x="5812635" y="2323328"/>
              <a:ext cx="4765200" cy="1126348"/>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From the specification</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sp>
        <p:nvSpPr>
          <p:cNvPr id="7" name="내용 개체 틀 2">
            <a:extLst>
              <a:ext uri="{FF2B5EF4-FFF2-40B4-BE49-F238E27FC236}">
                <a16:creationId xmlns:a16="http://schemas.microsoft.com/office/drawing/2014/main" id="{FA11B318-168C-507B-7BF0-5ED18EBA0F9F}"/>
              </a:ext>
            </a:extLst>
          </p:cNvPr>
          <p:cNvSpPr txBox="1">
            <a:spLocks/>
          </p:cNvSpPr>
          <p:nvPr/>
        </p:nvSpPr>
        <p:spPr>
          <a:xfrm>
            <a:off x="3105474" y="4607559"/>
            <a:ext cx="6383583" cy="577422"/>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lang="en-US" altLang="ko-KR" sz="2000" dirty="0">
                <a:solidFill>
                  <a:prstClr val="black"/>
                </a:solidFill>
                <a:latin typeface="Candara" panose="020E0502030303020204" pitchFamily="34" charset="0"/>
                <a:ea typeface="a옛날사진관2" panose="02020600000000000000" pitchFamily="18" charset="-127"/>
              </a:rPr>
              <a:t>Many </a:t>
            </a:r>
            <a:r>
              <a:rPr lang="en-US" altLang="ko-KR" sz="2000" b="1" i="1" dirty="0">
                <a:solidFill>
                  <a:prstClr val="black"/>
                </a:solidFill>
                <a:latin typeface="Candara" panose="020E0502030303020204" pitchFamily="34" charset="0"/>
                <a:ea typeface="a옛날사진관2" panose="02020600000000000000" pitchFamily="18" charset="-127"/>
              </a:rPr>
              <a:t>broadcasts</a:t>
            </a:r>
            <a:r>
              <a:rPr lang="en-US" altLang="ko-KR" sz="2000" b="1" dirty="0">
                <a:solidFill>
                  <a:prstClr val="black"/>
                </a:solidFill>
                <a:latin typeface="Candara" panose="020E0502030303020204" pitchFamily="34" charset="0"/>
                <a:ea typeface="a옛날사진관2" panose="02020600000000000000" pitchFamily="18" charset="-127"/>
              </a:rPr>
              <a:t> </a:t>
            </a:r>
            <a:r>
              <a:rPr lang="en-US" altLang="ko-KR" sz="2000" dirty="0">
                <a:solidFill>
                  <a:prstClr val="black"/>
                </a:solidFill>
                <a:latin typeface="Candara" panose="020E0502030303020204" pitchFamily="34" charset="0"/>
                <a:ea typeface="a옛날사진관2" panose="02020600000000000000" pitchFamily="18" charset="-127"/>
              </a:rPr>
              <a:t>can </a:t>
            </a:r>
            <a:r>
              <a:rPr lang="en-US" altLang="ko-KR" sz="2000" b="1" i="1" dirty="0">
                <a:solidFill>
                  <a:prstClr val="black"/>
                </a:solidFill>
                <a:latin typeface="Candara" panose="020E0502030303020204" pitchFamily="34" charset="0"/>
                <a:ea typeface="a옛날사진관2" panose="02020600000000000000" pitchFamily="18" charset="-127"/>
              </a:rPr>
              <a:t>televise</a:t>
            </a:r>
            <a:r>
              <a:rPr lang="en-US" altLang="ko-KR" sz="2000" dirty="0">
                <a:solidFill>
                  <a:prstClr val="black"/>
                </a:solidFill>
                <a:latin typeface="Candara" panose="020E0502030303020204" pitchFamily="34" charset="0"/>
                <a:ea typeface="a옛날사진관2" panose="02020600000000000000" pitchFamily="18" charset="-127"/>
              </a:rPr>
              <a:t> many </a:t>
            </a:r>
            <a:r>
              <a:rPr lang="en-US" altLang="ko-KR" sz="2000" b="1" i="1" dirty="0">
                <a:solidFill>
                  <a:prstClr val="black"/>
                </a:solidFill>
                <a:latin typeface="Candara" panose="020E0502030303020204" pitchFamily="34" charset="0"/>
                <a:ea typeface="a옛날사진관2" panose="02020600000000000000" pitchFamily="18" charset="-127"/>
              </a:rPr>
              <a:t>restaurants</a:t>
            </a:r>
            <a:r>
              <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a:t>
            </a:r>
          </a:p>
        </p:txBody>
      </p:sp>
      <p:sp>
        <p:nvSpPr>
          <p:cNvPr id="8" name="Arrow: Right 7">
            <a:extLst>
              <a:ext uri="{FF2B5EF4-FFF2-40B4-BE49-F238E27FC236}">
                <a16:creationId xmlns:a16="http://schemas.microsoft.com/office/drawing/2014/main" id="{E9DC2615-F931-CB77-3127-610F1A7DFB95}"/>
              </a:ext>
            </a:extLst>
          </p:cNvPr>
          <p:cNvSpPr/>
          <p:nvPr/>
        </p:nvSpPr>
        <p:spPr>
          <a:xfrm rot="5400000">
            <a:off x="6137074" y="3531349"/>
            <a:ext cx="577420" cy="6990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retendard"/>
              <a:cs typeface="+mn-cs"/>
            </a:endParaRPr>
          </a:p>
        </p:txBody>
      </p:sp>
      <p:grpSp>
        <p:nvGrpSpPr>
          <p:cNvPr id="9" name="그룹 46">
            <a:extLst>
              <a:ext uri="{FF2B5EF4-FFF2-40B4-BE49-F238E27FC236}">
                <a16:creationId xmlns:a16="http://schemas.microsoft.com/office/drawing/2014/main" id="{4B2136EB-5FED-B5C5-D38B-5F28EFA74065}"/>
              </a:ext>
            </a:extLst>
          </p:cNvPr>
          <p:cNvGrpSpPr/>
          <p:nvPr/>
        </p:nvGrpSpPr>
        <p:grpSpPr>
          <a:xfrm>
            <a:off x="1578566" y="4098841"/>
            <a:ext cx="1863373" cy="508717"/>
            <a:chOff x="5275573" y="2107608"/>
            <a:chExt cx="5839327" cy="1551429"/>
          </a:xfrm>
          <a:solidFill>
            <a:schemeClr val="accent2">
              <a:lumMod val="20000"/>
              <a:lumOff val="80000"/>
            </a:schemeClr>
          </a:solidFill>
        </p:grpSpPr>
        <p:sp>
          <p:nvSpPr>
            <p:cNvPr id="10" name="사각형: 둥근 모서리 47">
              <a:extLst>
                <a:ext uri="{FF2B5EF4-FFF2-40B4-BE49-F238E27FC236}">
                  <a16:creationId xmlns:a16="http://schemas.microsoft.com/office/drawing/2014/main" id="{965726A8-5B15-6A24-D428-C8212A74FAFE}"/>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11" name="TextBox 10">
              <a:extLst>
                <a:ext uri="{FF2B5EF4-FFF2-40B4-BE49-F238E27FC236}">
                  <a16:creationId xmlns:a16="http://schemas.microsoft.com/office/drawing/2014/main" id="{2C9E8BE4-B7A8-C54E-3962-879F1A8CB783}"/>
                </a:ext>
              </a:extLst>
            </p:cNvPr>
            <p:cNvSpPr txBox="1"/>
            <p:nvPr/>
          </p:nvSpPr>
          <p:spPr>
            <a:xfrm flipH="1">
              <a:off x="5812635" y="2323328"/>
              <a:ext cx="4765200" cy="1126348"/>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prstClr val="black"/>
                  </a:solidFill>
                  <a:latin typeface="Candara" panose="020E0502030303020204" pitchFamily="34" charset="0"/>
                  <a:ea typeface="a옛날사진관2" panose="02020600000000000000" pitchFamily="18" charset="-127"/>
                </a:rPr>
                <a:t>Televise</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pic>
        <p:nvPicPr>
          <p:cNvPr id="13" name="Picture 12">
            <a:extLst>
              <a:ext uri="{FF2B5EF4-FFF2-40B4-BE49-F238E27FC236}">
                <a16:creationId xmlns:a16="http://schemas.microsoft.com/office/drawing/2014/main" id="{52E2541F-2B9D-B136-5319-D3710B9D20C0}"/>
              </a:ext>
            </a:extLst>
          </p:cNvPr>
          <p:cNvPicPr>
            <a:picLocks noChangeAspect="1"/>
          </p:cNvPicPr>
          <p:nvPr/>
        </p:nvPicPr>
        <p:blipFill>
          <a:blip r:embed="rId2"/>
          <a:stretch>
            <a:fillRect/>
          </a:stretch>
        </p:blipFill>
        <p:spPr>
          <a:xfrm>
            <a:off x="9829889" y="2133777"/>
            <a:ext cx="2238465" cy="3432312"/>
          </a:xfrm>
          <a:prstGeom prst="rect">
            <a:avLst/>
          </a:prstGeom>
        </p:spPr>
      </p:pic>
      <p:grpSp>
        <p:nvGrpSpPr>
          <p:cNvPr id="14" name="그룹 1">
            <a:extLst>
              <a:ext uri="{FF2B5EF4-FFF2-40B4-BE49-F238E27FC236}">
                <a16:creationId xmlns:a16="http://schemas.microsoft.com/office/drawing/2014/main" id="{2DA930F2-418F-C64D-1438-1BB511BABEE7}"/>
              </a:ext>
            </a:extLst>
          </p:cNvPr>
          <p:cNvGrpSpPr/>
          <p:nvPr/>
        </p:nvGrpSpPr>
        <p:grpSpPr>
          <a:xfrm>
            <a:off x="8021808" y="5625014"/>
            <a:ext cx="2934497" cy="541077"/>
            <a:chOff x="5275573" y="2447734"/>
            <a:chExt cx="5839327" cy="981266"/>
          </a:xfrm>
        </p:grpSpPr>
        <p:sp>
          <p:nvSpPr>
            <p:cNvPr id="15" name="사각형: 둥근 모서리 31">
              <a:extLst>
                <a:ext uri="{FF2B5EF4-FFF2-40B4-BE49-F238E27FC236}">
                  <a16:creationId xmlns:a16="http://schemas.microsoft.com/office/drawing/2014/main" id="{025ADA39-D649-06BF-B795-0BB6778836CE}"/>
                </a:ext>
              </a:extLst>
            </p:cNvPr>
            <p:cNvSpPr/>
            <p:nvPr/>
          </p:nvSpPr>
          <p:spPr>
            <a:xfrm>
              <a:off x="5275573" y="2551046"/>
              <a:ext cx="5839327" cy="877954"/>
            </a:xfrm>
            <a:prstGeom prst="roundRect">
              <a:avLst>
                <a:gd name="adj" fmla="val 48203"/>
              </a:avLst>
            </a:prstGeom>
            <a:solidFill>
              <a:schemeClr val="accent2"/>
            </a:solid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white"/>
                </a:solidFill>
                <a:effectLst/>
                <a:uLnTx/>
                <a:uFillTx/>
                <a:latin typeface="Candara" panose="020E0502030303020204" pitchFamily="34" charset="0"/>
                <a:cs typeface="+mn-cs"/>
              </a:endParaRPr>
            </a:p>
          </p:txBody>
        </p:sp>
        <p:sp>
          <p:nvSpPr>
            <p:cNvPr id="16" name="TextBox 15">
              <a:extLst>
                <a:ext uri="{FF2B5EF4-FFF2-40B4-BE49-F238E27FC236}">
                  <a16:creationId xmlns:a16="http://schemas.microsoft.com/office/drawing/2014/main" id="{959FCB7A-6DE7-0174-97B5-4314EA7CAF60}"/>
                </a:ext>
              </a:extLst>
            </p:cNvPr>
            <p:cNvSpPr txBox="1"/>
            <p:nvPr/>
          </p:nvSpPr>
          <p:spPr>
            <a:xfrm flipH="1">
              <a:off x="5758665" y="2447734"/>
              <a:ext cx="4873134" cy="948881"/>
            </a:xfrm>
            <a:prstGeom prst="rect">
              <a:avLst/>
            </a:prstGeom>
            <a:no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800" dirty="0">
                  <a:solidFill>
                    <a:prstClr val="white"/>
                  </a:solidFill>
                  <a:latin typeface="Candara" panose="020E0502030303020204" pitchFamily="34" charset="0"/>
                  <a:ea typeface="a옛날사진관2" panose="02020600000000000000" pitchFamily="18" charset="-127"/>
                </a:rPr>
                <a:t>Many-to-Many</a:t>
              </a:r>
              <a:endParaRPr kumimoji="0" lang="ko-KR" altLang="en-US" sz="2800" b="0" i="0" u="none" strike="noStrike" kern="1200" cap="none" normalizeH="0" baseline="0" noProof="0" dirty="0">
                <a:ln>
                  <a:noFill/>
                </a:ln>
                <a:solidFill>
                  <a:prstClr val="white"/>
                </a:solidFill>
                <a:effectLst/>
                <a:uLnTx/>
                <a:uFillTx/>
                <a:latin typeface="Candara" panose="020E0502030303020204" pitchFamily="34" charset="0"/>
                <a:ea typeface="a옛날사진관2" panose="02020600000000000000" pitchFamily="18" charset="-127"/>
                <a:cs typeface="+mn-cs"/>
              </a:endParaRPr>
            </a:p>
          </p:txBody>
        </p:sp>
      </p:grpSp>
    </p:spTree>
    <p:extLst>
      <p:ext uri="{BB962C8B-B14F-4D97-AF65-F5344CB8AC3E}">
        <p14:creationId xmlns:p14="http://schemas.microsoft.com/office/powerpoint/2010/main" val="3985823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897207-0A18-275C-43BD-8DD12ADD9F38}"/>
              </a:ext>
            </a:extLst>
          </p:cNvPr>
          <p:cNvSpPr txBox="1"/>
          <p:nvPr/>
        </p:nvSpPr>
        <p:spPr>
          <a:xfrm flipH="1">
            <a:off x="438294" y="486035"/>
            <a:ext cx="6730256" cy="523220"/>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rPr>
              <a:t>Relationships</a:t>
            </a:r>
            <a:endParaRPr kumimoji="0" lang="ko-KR" altLang="en-US" sz="28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endParaRPr>
          </a:p>
        </p:txBody>
      </p:sp>
      <p:sp>
        <p:nvSpPr>
          <p:cNvPr id="2" name="내용 개체 틀 2">
            <a:extLst>
              <a:ext uri="{FF2B5EF4-FFF2-40B4-BE49-F238E27FC236}">
                <a16:creationId xmlns:a16="http://schemas.microsoft.com/office/drawing/2014/main" id="{44E425EF-927F-1EC0-9D65-CB00F67DCEC5}"/>
              </a:ext>
            </a:extLst>
          </p:cNvPr>
          <p:cNvSpPr txBox="1">
            <a:spLocks/>
          </p:cNvSpPr>
          <p:nvPr/>
        </p:nvSpPr>
        <p:spPr>
          <a:xfrm>
            <a:off x="3105474" y="2389713"/>
            <a:ext cx="6640623" cy="436404"/>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kumimoji="0" lang="en-US" altLang="ko-KR" sz="18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A customer can have his/her preference for the types of dishes.</a:t>
            </a:r>
            <a:endPar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nvGrpSpPr>
          <p:cNvPr id="4" name="그룹 46">
            <a:extLst>
              <a:ext uri="{FF2B5EF4-FFF2-40B4-BE49-F238E27FC236}">
                <a16:creationId xmlns:a16="http://schemas.microsoft.com/office/drawing/2014/main" id="{D64EC4F7-5E77-20DE-E629-39FBE96AE6B8}"/>
              </a:ext>
            </a:extLst>
          </p:cNvPr>
          <p:cNvGrpSpPr/>
          <p:nvPr/>
        </p:nvGrpSpPr>
        <p:grpSpPr>
          <a:xfrm>
            <a:off x="1578566" y="1879419"/>
            <a:ext cx="3053818" cy="508717"/>
            <a:chOff x="5275573" y="2107608"/>
            <a:chExt cx="5839327" cy="1551429"/>
          </a:xfrm>
          <a:solidFill>
            <a:schemeClr val="accent2">
              <a:lumMod val="20000"/>
              <a:lumOff val="80000"/>
            </a:schemeClr>
          </a:solidFill>
        </p:grpSpPr>
        <p:sp>
          <p:nvSpPr>
            <p:cNvPr id="5" name="사각형: 둥근 모서리 47">
              <a:extLst>
                <a:ext uri="{FF2B5EF4-FFF2-40B4-BE49-F238E27FC236}">
                  <a16:creationId xmlns:a16="http://schemas.microsoft.com/office/drawing/2014/main" id="{62A08FF2-586F-D13F-A21F-9950EAC9632F}"/>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6" name="TextBox 5">
              <a:extLst>
                <a:ext uri="{FF2B5EF4-FFF2-40B4-BE49-F238E27FC236}">
                  <a16:creationId xmlns:a16="http://schemas.microsoft.com/office/drawing/2014/main" id="{3B31307E-7199-07D8-0A50-D99DBA7B9F36}"/>
                </a:ext>
              </a:extLst>
            </p:cNvPr>
            <p:cNvSpPr txBox="1"/>
            <p:nvPr/>
          </p:nvSpPr>
          <p:spPr>
            <a:xfrm flipH="1">
              <a:off x="5812635" y="2323328"/>
              <a:ext cx="4765200" cy="1126348"/>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From the specification</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sp>
        <p:nvSpPr>
          <p:cNvPr id="7" name="내용 개체 틀 2">
            <a:extLst>
              <a:ext uri="{FF2B5EF4-FFF2-40B4-BE49-F238E27FC236}">
                <a16:creationId xmlns:a16="http://schemas.microsoft.com/office/drawing/2014/main" id="{FA11B318-168C-507B-7BF0-5ED18EBA0F9F}"/>
              </a:ext>
            </a:extLst>
          </p:cNvPr>
          <p:cNvSpPr txBox="1">
            <a:spLocks/>
          </p:cNvSpPr>
          <p:nvPr/>
        </p:nvSpPr>
        <p:spPr>
          <a:xfrm>
            <a:off x="3105474" y="4607558"/>
            <a:ext cx="6640623" cy="508717"/>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lang="en-US" altLang="ko-KR" sz="2000" dirty="0">
                <a:solidFill>
                  <a:prstClr val="black"/>
                </a:solidFill>
                <a:latin typeface="Candara" panose="020E0502030303020204" pitchFamily="34" charset="0"/>
                <a:ea typeface="a옛날사진관2" panose="02020600000000000000" pitchFamily="18" charset="-127"/>
              </a:rPr>
              <a:t>Many </a:t>
            </a:r>
            <a:r>
              <a:rPr lang="en-US" altLang="ko-KR" sz="2000" b="1" i="1" dirty="0">
                <a:solidFill>
                  <a:prstClr val="black"/>
                </a:solidFill>
                <a:latin typeface="Candara" panose="020E0502030303020204" pitchFamily="34" charset="0"/>
                <a:ea typeface="a옛날사진관2" panose="02020600000000000000" pitchFamily="18" charset="-127"/>
              </a:rPr>
              <a:t>customers</a:t>
            </a:r>
            <a:r>
              <a:rPr lang="en-US" altLang="ko-KR" sz="2000" b="1" dirty="0">
                <a:solidFill>
                  <a:prstClr val="black"/>
                </a:solidFill>
                <a:latin typeface="Candara" panose="020E0502030303020204" pitchFamily="34" charset="0"/>
                <a:ea typeface="a옛날사진관2" panose="02020600000000000000" pitchFamily="18" charset="-127"/>
              </a:rPr>
              <a:t> </a:t>
            </a:r>
            <a:r>
              <a:rPr lang="en-US" altLang="ko-KR" sz="2000" dirty="0">
                <a:solidFill>
                  <a:prstClr val="black"/>
                </a:solidFill>
                <a:latin typeface="Candara" panose="020E0502030303020204" pitchFamily="34" charset="0"/>
                <a:ea typeface="a옛날사진관2" panose="02020600000000000000" pitchFamily="18" charset="-127"/>
              </a:rPr>
              <a:t>can </a:t>
            </a:r>
            <a:r>
              <a:rPr lang="en-US" altLang="ko-KR" sz="2000" b="1" i="1" dirty="0">
                <a:solidFill>
                  <a:prstClr val="black"/>
                </a:solidFill>
                <a:latin typeface="Candara" panose="020E0502030303020204" pitchFamily="34" charset="0"/>
                <a:ea typeface="a옛날사진관2" panose="02020600000000000000" pitchFamily="18" charset="-127"/>
              </a:rPr>
              <a:t>prefer</a:t>
            </a:r>
            <a:r>
              <a:rPr lang="en-US" altLang="ko-KR" sz="2000" dirty="0">
                <a:solidFill>
                  <a:prstClr val="black"/>
                </a:solidFill>
                <a:latin typeface="Candara" panose="020E0502030303020204" pitchFamily="34" charset="0"/>
                <a:ea typeface="a옛날사진관2" panose="02020600000000000000" pitchFamily="18" charset="-127"/>
              </a:rPr>
              <a:t> many </a:t>
            </a:r>
            <a:r>
              <a:rPr lang="en-US" altLang="ko-KR" sz="2000" b="1" i="1" dirty="0">
                <a:solidFill>
                  <a:prstClr val="black"/>
                </a:solidFill>
                <a:latin typeface="Candara" panose="020E0502030303020204" pitchFamily="34" charset="0"/>
                <a:ea typeface="a옛날사진관2" panose="02020600000000000000" pitchFamily="18" charset="-127"/>
              </a:rPr>
              <a:t>types of dishes</a:t>
            </a:r>
            <a:r>
              <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a:t>
            </a:r>
          </a:p>
        </p:txBody>
      </p:sp>
      <p:sp>
        <p:nvSpPr>
          <p:cNvPr id="8" name="Arrow: Right 7">
            <a:extLst>
              <a:ext uri="{FF2B5EF4-FFF2-40B4-BE49-F238E27FC236}">
                <a16:creationId xmlns:a16="http://schemas.microsoft.com/office/drawing/2014/main" id="{E9DC2615-F931-CB77-3127-610F1A7DFB95}"/>
              </a:ext>
            </a:extLst>
          </p:cNvPr>
          <p:cNvSpPr/>
          <p:nvPr/>
        </p:nvSpPr>
        <p:spPr>
          <a:xfrm rot="5400000">
            <a:off x="6137074" y="3531349"/>
            <a:ext cx="577420" cy="6990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retendard"/>
              <a:cs typeface="+mn-cs"/>
            </a:endParaRPr>
          </a:p>
        </p:txBody>
      </p:sp>
      <p:grpSp>
        <p:nvGrpSpPr>
          <p:cNvPr id="9" name="그룹 46">
            <a:extLst>
              <a:ext uri="{FF2B5EF4-FFF2-40B4-BE49-F238E27FC236}">
                <a16:creationId xmlns:a16="http://schemas.microsoft.com/office/drawing/2014/main" id="{4B2136EB-5FED-B5C5-D38B-5F28EFA74065}"/>
              </a:ext>
            </a:extLst>
          </p:cNvPr>
          <p:cNvGrpSpPr/>
          <p:nvPr/>
        </p:nvGrpSpPr>
        <p:grpSpPr>
          <a:xfrm>
            <a:off x="1578566" y="4098841"/>
            <a:ext cx="1863373" cy="508717"/>
            <a:chOff x="5275573" y="2107608"/>
            <a:chExt cx="5839327" cy="1551429"/>
          </a:xfrm>
          <a:solidFill>
            <a:schemeClr val="accent2">
              <a:lumMod val="20000"/>
              <a:lumOff val="80000"/>
            </a:schemeClr>
          </a:solidFill>
        </p:grpSpPr>
        <p:sp>
          <p:nvSpPr>
            <p:cNvPr id="10" name="사각형: 둥근 모서리 47">
              <a:extLst>
                <a:ext uri="{FF2B5EF4-FFF2-40B4-BE49-F238E27FC236}">
                  <a16:creationId xmlns:a16="http://schemas.microsoft.com/office/drawing/2014/main" id="{965726A8-5B15-6A24-D428-C8212A74FAFE}"/>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11" name="TextBox 10">
              <a:extLst>
                <a:ext uri="{FF2B5EF4-FFF2-40B4-BE49-F238E27FC236}">
                  <a16:creationId xmlns:a16="http://schemas.microsoft.com/office/drawing/2014/main" id="{2C9E8BE4-B7A8-C54E-3962-879F1A8CB783}"/>
                </a:ext>
              </a:extLst>
            </p:cNvPr>
            <p:cNvSpPr txBox="1"/>
            <p:nvPr/>
          </p:nvSpPr>
          <p:spPr>
            <a:xfrm flipH="1">
              <a:off x="5812635" y="2323328"/>
              <a:ext cx="4765200" cy="1126348"/>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Prefer</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pic>
        <p:nvPicPr>
          <p:cNvPr id="13" name="Picture 12">
            <a:extLst>
              <a:ext uri="{FF2B5EF4-FFF2-40B4-BE49-F238E27FC236}">
                <a16:creationId xmlns:a16="http://schemas.microsoft.com/office/drawing/2014/main" id="{C94FC487-8B6B-EA42-59C0-29336574BD6E}"/>
              </a:ext>
            </a:extLst>
          </p:cNvPr>
          <p:cNvPicPr>
            <a:picLocks noChangeAspect="1"/>
          </p:cNvPicPr>
          <p:nvPr/>
        </p:nvPicPr>
        <p:blipFill rotWithShape="1">
          <a:blip r:embed="rId2"/>
          <a:srcRect l="10647" t="3817" b="2674"/>
          <a:stretch/>
        </p:blipFill>
        <p:spPr>
          <a:xfrm>
            <a:off x="9892982" y="1879419"/>
            <a:ext cx="2148533" cy="3503377"/>
          </a:xfrm>
          <a:prstGeom prst="rect">
            <a:avLst/>
          </a:prstGeom>
        </p:spPr>
      </p:pic>
      <p:grpSp>
        <p:nvGrpSpPr>
          <p:cNvPr id="14" name="그룹 1">
            <a:extLst>
              <a:ext uri="{FF2B5EF4-FFF2-40B4-BE49-F238E27FC236}">
                <a16:creationId xmlns:a16="http://schemas.microsoft.com/office/drawing/2014/main" id="{E2F64861-371B-A1D9-102E-F1D65E021041}"/>
              </a:ext>
            </a:extLst>
          </p:cNvPr>
          <p:cNvGrpSpPr/>
          <p:nvPr/>
        </p:nvGrpSpPr>
        <p:grpSpPr>
          <a:xfrm>
            <a:off x="8021808" y="5625014"/>
            <a:ext cx="2934497" cy="541077"/>
            <a:chOff x="5275573" y="2447734"/>
            <a:chExt cx="5839327" cy="981266"/>
          </a:xfrm>
        </p:grpSpPr>
        <p:sp>
          <p:nvSpPr>
            <p:cNvPr id="15" name="사각형: 둥근 모서리 31">
              <a:extLst>
                <a:ext uri="{FF2B5EF4-FFF2-40B4-BE49-F238E27FC236}">
                  <a16:creationId xmlns:a16="http://schemas.microsoft.com/office/drawing/2014/main" id="{827F74AD-AED9-0D8F-A75A-D20940D45850}"/>
                </a:ext>
              </a:extLst>
            </p:cNvPr>
            <p:cNvSpPr/>
            <p:nvPr/>
          </p:nvSpPr>
          <p:spPr>
            <a:xfrm>
              <a:off x="5275573" y="2551046"/>
              <a:ext cx="5839327" cy="877954"/>
            </a:xfrm>
            <a:prstGeom prst="roundRect">
              <a:avLst>
                <a:gd name="adj" fmla="val 48203"/>
              </a:avLst>
            </a:prstGeom>
            <a:solidFill>
              <a:schemeClr val="accent2"/>
            </a:solid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white"/>
                </a:solidFill>
                <a:effectLst/>
                <a:uLnTx/>
                <a:uFillTx/>
                <a:latin typeface="Candara" panose="020E0502030303020204" pitchFamily="34" charset="0"/>
                <a:cs typeface="+mn-cs"/>
              </a:endParaRPr>
            </a:p>
          </p:txBody>
        </p:sp>
        <p:sp>
          <p:nvSpPr>
            <p:cNvPr id="16" name="TextBox 15">
              <a:extLst>
                <a:ext uri="{FF2B5EF4-FFF2-40B4-BE49-F238E27FC236}">
                  <a16:creationId xmlns:a16="http://schemas.microsoft.com/office/drawing/2014/main" id="{7A096807-A3A0-5F30-516C-08E33831D665}"/>
                </a:ext>
              </a:extLst>
            </p:cNvPr>
            <p:cNvSpPr txBox="1"/>
            <p:nvPr/>
          </p:nvSpPr>
          <p:spPr>
            <a:xfrm flipH="1">
              <a:off x="5758665" y="2447734"/>
              <a:ext cx="4873134" cy="948881"/>
            </a:xfrm>
            <a:prstGeom prst="rect">
              <a:avLst/>
            </a:prstGeom>
            <a:no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800" dirty="0">
                  <a:solidFill>
                    <a:prstClr val="white"/>
                  </a:solidFill>
                  <a:latin typeface="Candara" panose="020E0502030303020204" pitchFamily="34" charset="0"/>
                  <a:ea typeface="a옛날사진관2" panose="02020600000000000000" pitchFamily="18" charset="-127"/>
                </a:rPr>
                <a:t>Many-to-Many</a:t>
              </a:r>
              <a:endParaRPr kumimoji="0" lang="ko-KR" altLang="en-US" sz="2800" b="0" i="0" u="none" strike="noStrike" kern="1200" cap="none" normalizeH="0" baseline="0" noProof="0" dirty="0">
                <a:ln>
                  <a:noFill/>
                </a:ln>
                <a:solidFill>
                  <a:prstClr val="white"/>
                </a:solidFill>
                <a:effectLst/>
                <a:uLnTx/>
                <a:uFillTx/>
                <a:latin typeface="Candara" panose="020E0502030303020204" pitchFamily="34" charset="0"/>
                <a:ea typeface="a옛날사진관2" panose="02020600000000000000" pitchFamily="18" charset="-127"/>
                <a:cs typeface="+mn-cs"/>
              </a:endParaRPr>
            </a:p>
          </p:txBody>
        </p:sp>
      </p:grpSp>
    </p:spTree>
    <p:extLst>
      <p:ext uri="{BB962C8B-B14F-4D97-AF65-F5344CB8AC3E}">
        <p14:creationId xmlns:p14="http://schemas.microsoft.com/office/powerpoint/2010/main" val="1082259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897207-0A18-275C-43BD-8DD12ADD9F38}"/>
              </a:ext>
            </a:extLst>
          </p:cNvPr>
          <p:cNvSpPr txBox="1"/>
          <p:nvPr/>
        </p:nvSpPr>
        <p:spPr>
          <a:xfrm flipH="1">
            <a:off x="438294" y="486035"/>
            <a:ext cx="6730256" cy="523220"/>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rPr>
              <a:t>Relationships</a:t>
            </a:r>
            <a:endParaRPr kumimoji="0" lang="ko-KR" altLang="en-US" sz="28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endParaRPr>
          </a:p>
        </p:txBody>
      </p:sp>
      <p:sp>
        <p:nvSpPr>
          <p:cNvPr id="2" name="내용 개체 틀 2">
            <a:extLst>
              <a:ext uri="{FF2B5EF4-FFF2-40B4-BE49-F238E27FC236}">
                <a16:creationId xmlns:a16="http://schemas.microsoft.com/office/drawing/2014/main" id="{44E425EF-927F-1EC0-9D65-CB00F67DCEC5}"/>
              </a:ext>
            </a:extLst>
          </p:cNvPr>
          <p:cNvSpPr txBox="1">
            <a:spLocks/>
          </p:cNvSpPr>
          <p:nvPr/>
        </p:nvSpPr>
        <p:spPr>
          <a:xfrm>
            <a:off x="3105474" y="2389713"/>
            <a:ext cx="6640623" cy="764462"/>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kumimoji="0" lang="en-US" altLang="ko-KR" sz="18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A customer can watch many TV shows. One TV show may be able to be seen by many people.</a:t>
            </a:r>
            <a:endPar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nvGrpSpPr>
          <p:cNvPr id="4" name="그룹 46">
            <a:extLst>
              <a:ext uri="{FF2B5EF4-FFF2-40B4-BE49-F238E27FC236}">
                <a16:creationId xmlns:a16="http://schemas.microsoft.com/office/drawing/2014/main" id="{D64EC4F7-5E77-20DE-E629-39FBE96AE6B8}"/>
              </a:ext>
            </a:extLst>
          </p:cNvPr>
          <p:cNvGrpSpPr/>
          <p:nvPr/>
        </p:nvGrpSpPr>
        <p:grpSpPr>
          <a:xfrm>
            <a:off x="1578566" y="1879419"/>
            <a:ext cx="3053818" cy="508717"/>
            <a:chOff x="5275573" y="2107608"/>
            <a:chExt cx="5839327" cy="1551429"/>
          </a:xfrm>
          <a:solidFill>
            <a:schemeClr val="accent2">
              <a:lumMod val="20000"/>
              <a:lumOff val="80000"/>
            </a:schemeClr>
          </a:solidFill>
        </p:grpSpPr>
        <p:sp>
          <p:nvSpPr>
            <p:cNvPr id="5" name="사각형: 둥근 모서리 47">
              <a:extLst>
                <a:ext uri="{FF2B5EF4-FFF2-40B4-BE49-F238E27FC236}">
                  <a16:creationId xmlns:a16="http://schemas.microsoft.com/office/drawing/2014/main" id="{62A08FF2-586F-D13F-A21F-9950EAC9632F}"/>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6" name="TextBox 5">
              <a:extLst>
                <a:ext uri="{FF2B5EF4-FFF2-40B4-BE49-F238E27FC236}">
                  <a16:creationId xmlns:a16="http://schemas.microsoft.com/office/drawing/2014/main" id="{3B31307E-7199-07D8-0A50-D99DBA7B9F36}"/>
                </a:ext>
              </a:extLst>
            </p:cNvPr>
            <p:cNvSpPr txBox="1"/>
            <p:nvPr/>
          </p:nvSpPr>
          <p:spPr>
            <a:xfrm flipH="1">
              <a:off x="5812635" y="2323328"/>
              <a:ext cx="4765200" cy="1126348"/>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From the specification</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sp>
        <p:nvSpPr>
          <p:cNvPr id="7" name="내용 개체 틀 2">
            <a:extLst>
              <a:ext uri="{FF2B5EF4-FFF2-40B4-BE49-F238E27FC236}">
                <a16:creationId xmlns:a16="http://schemas.microsoft.com/office/drawing/2014/main" id="{FA11B318-168C-507B-7BF0-5ED18EBA0F9F}"/>
              </a:ext>
            </a:extLst>
          </p:cNvPr>
          <p:cNvSpPr txBox="1">
            <a:spLocks/>
          </p:cNvSpPr>
          <p:nvPr/>
        </p:nvSpPr>
        <p:spPr>
          <a:xfrm>
            <a:off x="3105474" y="4607558"/>
            <a:ext cx="6640623" cy="508717"/>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lang="en-US" altLang="ko-KR" sz="2000" dirty="0">
                <a:solidFill>
                  <a:prstClr val="black"/>
                </a:solidFill>
                <a:latin typeface="Candara" panose="020E0502030303020204" pitchFamily="34" charset="0"/>
                <a:ea typeface="a옛날사진관2" panose="02020600000000000000" pitchFamily="18" charset="-127"/>
              </a:rPr>
              <a:t>Many </a:t>
            </a:r>
            <a:r>
              <a:rPr lang="en-US" altLang="ko-KR" sz="2000" b="1" i="1" dirty="0">
                <a:solidFill>
                  <a:prstClr val="black"/>
                </a:solidFill>
                <a:latin typeface="Candara" panose="020E0502030303020204" pitchFamily="34" charset="0"/>
                <a:ea typeface="a옛날사진관2" panose="02020600000000000000" pitchFamily="18" charset="-127"/>
              </a:rPr>
              <a:t>customers</a:t>
            </a:r>
            <a:r>
              <a:rPr lang="en-US" altLang="ko-KR" sz="2000" b="1" dirty="0">
                <a:solidFill>
                  <a:prstClr val="black"/>
                </a:solidFill>
                <a:latin typeface="Candara" panose="020E0502030303020204" pitchFamily="34" charset="0"/>
                <a:ea typeface="a옛날사진관2" panose="02020600000000000000" pitchFamily="18" charset="-127"/>
              </a:rPr>
              <a:t> </a:t>
            </a:r>
            <a:r>
              <a:rPr lang="en-US" altLang="ko-KR" sz="2000" dirty="0">
                <a:solidFill>
                  <a:prstClr val="black"/>
                </a:solidFill>
                <a:latin typeface="Candara" panose="020E0502030303020204" pitchFamily="34" charset="0"/>
                <a:ea typeface="a옛날사진관2" panose="02020600000000000000" pitchFamily="18" charset="-127"/>
              </a:rPr>
              <a:t>can </a:t>
            </a:r>
            <a:r>
              <a:rPr lang="en-US" altLang="ko-KR" sz="2000" b="1" i="1" dirty="0">
                <a:solidFill>
                  <a:prstClr val="black"/>
                </a:solidFill>
                <a:latin typeface="Candara" panose="020E0502030303020204" pitchFamily="34" charset="0"/>
                <a:ea typeface="a옛날사진관2" panose="02020600000000000000" pitchFamily="18" charset="-127"/>
              </a:rPr>
              <a:t>watch</a:t>
            </a:r>
            <a:r>
              <a:rPr lang="en-US" altLang="ko-KR" sz="2000" dirty="0">
                <a:solidFill>
                  <a:prstClr val="black"/>
                </a:solidFill>
                <a:latin typeface="Candara" panose="020E0502030303020204" pitchFamily="34" charset="0"/>
                <a:ea typeface="a옛날사진관2" panose="02020600000000000000" pitchFamily="18" charset="-127"/>
              </a:rPr>
              <a:t> many </a:t>
            </a:r>
            <a:r>
              <a:rPr lang="en-US" altLang="ko-KR" sz="2000" b="1" i="1" dirty="0">
                <a:solidFill>
                  <a:prstClr val="black"/>
                </a:solidFill>
                <a:latin typeface="Candara" panose="020E0502030303020204" pitchFamily="34" charset="0"/>
                <a:ea typeface="a옛날사진관2" panose="02020600000000000000" pitchFamily="18" charset="-127"/>
              </a:rPr>
              <a:t>broadcasts</a:t>
            </a:r>
            <a:r>
              <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a:t>
            </a:r>
          </a:p>
        </p:txBody>
      </p:sp>
      <p:sp>
        <p:nvSpPr>
          <p:cNvPr id="8" name="Arrow: Right 7">
            <a:extLst>
              <a:ext uri="{FF2B5EF4-FFF2-40B4-BE49-F238E27FC236}">
                <a16:creationId xmlns:a16="http://schemas.microsoft.com/office/drawing/2014/main" id="{E9DC2615-F931-CB77-3127-610F1A7DFB95}"/>
              </a:ext>
            </a:extLst>
          </p:cNvPr>
          <p:cNvSpPr/>
          <p:nvPr/>
        </p:nvSpPr>
        <p:spPr>
          <a:xfrm rot="5400000">
            <a:off x="6137074" y="3531349"/>
            <a:ext cx="577420" cy="6990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retendard"/>
              <a:cs typeface="+mn-cs"/>
            </a:endParaRPr>
          </a:p>
        </p:txBody>
      </p:sp>
      <p:grpSp>
        <p:nvGrpSpPr>
          <p:cNvPr id="9" name="그룹 46">
            <a:extLst>
              <a:ext uri="{FF2B5EF4-FFF2-40B4-BE49-F238E27FC236}">
                <a16:creationId xmlns:a16="http://schemas.microsoft.com/office/drawing/2014/main" id="{4B2136EB-5FED-B5C5-D38B-5F28EFA74065}"/>
              </a:ext>
            </a:extLst>
          </p:cNvPr>
          <p:cNvGrpSpPr/>
          <p:nvPr/>
        </p:nvGrpSpPr>
        <p:grpSpPr>
          <a:xfrm>
            <a:off x="1578566" y="4098841"/>
            <a:ext cx="1863373" cy="508717"/>
            <a:chOff x="5275573" y="2107608"/>
            <a:chExt cx="5839327" cy="1551429"/>
          </a:xfrm>
          <a:solidFill>
            <a:schemeClr val="accent2">
              <a:lumMod val="20000"/>
              <a:lumOff val="80000"/>
            </a:schemeClr>
          </a:solidFill>
        </p:grpSpPr>
        <p:sp>
          <p:nvSpPr>
            <p:cNvPr id="10" name="사각형: 둥근 모서리 47">
              <a:extLst>
                <a:ext uri="{FF2B5EF4-FFF2-40B4-BE49-F238E27FC236}">
                  <a16:creationId xmlns:a16="http://schemas.microsoft.com/office/drawing/2014/main" id="{965726A8-5B15-6A24-D428-C8212A74FAFE}"/>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11" name="TextBox 10">
              <a:extLst>
                <a:ext uri="{FF2B5EF4-FFF2-40B4-BE49-F238E27FC236}">
                  <a16:creationId xmlns:a16="http://schemas.microsoft.com/office/drawing/2014/main" id="{2C9E8BE4-B7A8-C54E-3962-879F1A8CB783}"/>
                </a:ext>
              </a:extLst>
            </p:cNvPr>
            <p:cNvSpPr txBox="1"/>
            <p:nvPr/>
          </p:nvSpPr>
          <p:spPr>
            <a:xfrm flipH="1">
              <a:off x="5812635" y="2323328"/>
              <a:ext cx="4765200" cy="1126348"/>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prstClr val="black"/>
                  </a:solidFill>
                  <a:latin typeface="Candara" panose="020E0502030303020204" pitchFamily="34" charset="0"/>
                  <a:ea typeface="a옛날사진관2" panose="02020600000000000000" pitchFamily="18" charset="-127"/>
                </a:rPr>
                <a:t>Watch</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pic>
        <p:nvPicPr>
          <p:cNvPr id="13" name="Picture 12">
            <a:extLst>
              <a:ext uri="{FF2B5EF4-FFF2-40B4-BE49-F238E27FC236}">
                <a16:creationId xmlns:a16="http://schemas.microsoft.com/office/drawing/2014/main" id="{D5CA433C-94E6-3E46-423B-75B9BCD8425D}"/>
              </a:ext>
            </a:extLst>
          </p:cNvPr>
          <p:cNvPicPr>
            <a:picLocks noChangeAspect="1"/>
          </p:cNvPicPr>
          <p:nvPr/>
        </p:nvPicPr>
        <p:blipFill>
          <a:blip r:embed="rId2"/>
          <a:stretch>
            <a:fillRect/>
          </a:stretch>
        </p:blipFill>
        <p:spPr>
          <a:xfrm>
            <a:off x="1578566" y="5709055"/>
            <a:ext cx="5447392" cy="662910"/>
          </a:xfrm>
          <a:prstGeom prst="rect">
            <a:avLst/>
          </a:prstGeom>
        </p:spPr>
      </p:pic>
      <p:grpSp>
        <p:nvGrpSpPr>
          <p:cNvPr id="14" name="그룹 1">
            <a:extLst>
              <a:ext uri="{FF2B5EF4-FFF2-40B4-BE49-F238E27FC236}">
                <a16:creationId xmlns:a16="http://schemas.microsoft.com/office/drawing/2014/main" id="{680E14D9-71D9-2669-36C4-3021B60D4F43}"/>
              </a:ext>
            </a:extLst>
          </p:cNvPr>
          <p:cNvGrpSpPr/>
          <p:nvPr/>
        </p:nvGrpSpPr>
        <p:grpSpPr>
          <a:xfrm>
            <a:off x="8021808" y="5625014"/>
            <a:ext cx="2934497" cy="541077"/>
            <a:chOff x="5275573" y="2447734"/>
            <a:chExt cx="5839327" cy="981266"/>
          </a:xfrm>
        </p:grpSpPr>
        <p:sp>
          <p:nvSpPr>
            <p:cNvPr id="15" name="사각형: 둥근 모서리 31">
              <a:extLst>
                <a:ext uri="{FF2B5EF4-FFF2-40B4-BE49-F238E27FC236}">
                  <a16:creationId xmlns:a16="http://schemas.microsoft.com/office/drawing/2014/main" id="{CCDF42AA-C151-D076-1586-1D68D62167C0}"/>
                </a:ext>
              </a:extLst>
            </p:cNvPr>
            <p:cNvSpPr/>
            <p:nvPr/>
          </p:nvSpPr>
          <p:spPr>
            <a:xfrm>
              <a:off x="5275573" y="2551046"/>
              <a:ext cx="5839327" cy="877954"/>
            </a:xfrm>
            <a:prstGeom prst="roundRect">
              <a:avLst>
                <a:gd name="adj" fmla="val 48203"/>
              </a:avLst>
            </a:prstGeom>
            <a:solidFill>
              <a:schemeClr val="accent2"/>
            </a:solid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white"/>
                </a:solidFill>
                <a:effectLst/>
                <a:uLnTx/>
                <a:uFillTx/>
                <a:latin typeface="Candara" panose="020E0502030303020204" pitchFamily="34" charset="0"/>
                <a:cs typeface="+mn-cs"/>
              </a:endParaRPr>
            </a:p>
          </p:txBody>
        </p:sp>
        <p:sp>
          <p:nvSpPr>
            <p:cNvPr id="16" name="TextBox 15">
              <a:extLst>
                <a:ext uri="{FF2B5EF4-FFF2-40B4-BE49-F238E27FC236}">
                  <a16:creationId xmlns:a16="http://schemas.microsoft.com/office/drawing/2014/main" id="{0DF89439-C426-C0F4-EEDF-76EA4C372079}"/>
                </a:ext>
              </a:extLst>
            </p:cNvPr>
            <p:cNvSpPr txBox="1"/>
            <p:nvPr/>
          </p:nvSpPr>
          <p:spPr>
            <a:xfrm flipH="1">
              <a:off x="5758665" y="2447734"/>
              <a:ext cx="4873134" cy="948881"/>
            </a:xfrm>
            <a:prstGeom prst="rect">
              <a:avLst/>
            </a:prstGeom>
            <a:no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800" dirty="0">
                  <a:solidFill>
                    <a:prstClr val="white"/>
                  </a:solidFill>
                  <a:latin typeface="Candara" panose="020E0502030303020204" pitchFamily="34" charset="0"/>
                  <a:ea typeface="a옛날사진관2" panose="02020600000000000000" pitchFamily="18" charset="-127"/>
                </a:rPr>
                <a:t>Many-to-Many</a:t>
              </a:r>
              <a:endParaRPr kumimoji="0" lang="ko-KR" altLang="en-US" sz="2800" b="0" i="0" u="none" strike="noStrike" kern="1200" cap="none" normalizeH="0" baseline="0" noProof="0" dirty="0">
                <a:ln>
                  <a:noFill/>
                </a:ln>
                <a:solidFill>
                  <a:prstClr val="white"/>
                </a:solidFill>
                <a:effectLst/>
                <a:uLnTx/>
                <a:uFillTx/>
                <a:latin typeface="Candara" panose="020E0502030303020204" pitchFamily="34" charset="0"/>
                <a:ea typeface="a옛날사진관2" panose="02020600000000000000" pitchFamily="18" charset="-127"/>
                <a:cs typeface="+mn-cs"/>
              </a:endParaRPr>
            </a:p>
          </p:txBody>
        </p:sp>
      </p:grpSp>
    </p:spTree>
    <p:extLst>
      <p:ext uri="{BB962C8B-B14F-4D97-AF65-F5344CB8AC3E}">
        <p14:creationId xmlns:p14="http://schemas.microsoft.com/office/powerpoint/2010/main" val="3401200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897207-0A18-275C-43BD-8DD12ADD9F38}"/>
              </a:ext>
            </a:extLst>
          </p:cNvPr>
          <p:cNvSpPr txBox="1"/>
          <p:nvPr/>
        </p:nvSpPr>
        <p:spPr>
          <a:xfrm flipH="1">
            <a:off x="438294" y="486035"/>
            <a:ext cx="6730256" cy="523220"/>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rPr>
              <a:t>Relationships</a:t>
            </a:r>
            <a:endParaRPr kumimoji="0" lang="ko-KR" altLang="en-US" sz="28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endParaRPr>
          </a:p>
        </p:txBody>
      </p:sp>
      <p:sp>
        <p:nvSpPr>
          <p:cNvPr id="2" name="내용 개체 틀 2">
            <a:extLst>
              <a:ext uri="{FF2B5EF4-FFF2-40B4-BE49-F238E27FC236}">
                <a16:creationId xmlns:a16="http://schemas.microsoft.com/office/drawing/2014/main" id="{44E425EF-927F-1EC0-9D65-CB00F67DCEC5}"/>
              </a:ext>
            </a:extLst>
          </p:cNvPr>
          <p:cNvSpPr txBox="1">
            <a:spLocks/>
          </p:cNvSpPr>
          <p:nvPr/>
        </p:nvSpPr>
        <p:spPr>
          <a:xfrm>
            <a:off x="3105475" y="2389712"/>
            <a:ext cx="5831492" cy="1039287"/>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kumimoji="0" lang="en-US" altLang="ko-KR" sz="18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A customer can make a reservation for restaurants, which contains the estimated arrival time and the number of people whom he/she accompanies.</a:t>
            </a:r>
            <a:endPar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nvGrpSpPr>
          <p:cNvPr id="4" name="그룹 46">
            <a:extLst>
              <a:ext uri="{FF2B5EF4-FFF2-40B4-BE49-F238E27FC236}">
                <a16:creationId xmlns:a16="http://schemas.microsoft.com/office/drawing/2014/main" id="{D64EC4F7-5E77-20DE-E629-39FBE96AE6B8}"/>
              </a:ext>
            </a:extLst>
          </p:cNvPr>
          <p:cNvGrpSpPr/>
          <p:nvPr/>
        </p:nvGrpSpPr>
        <p:grpSpPr>
          <a:xfrm>
            <a:off x="1578566" y="1879419"/>
            <a:ext cx="3053818" cy="508717"/>
            <a:chOff x="5275573" y="2107608"/>
            <a:chExt cx="5839327" cy="1551429"/>
          </a:xfrm>
          <a:solidFill>
            <a:schemeClr val="accent2">
              <a:lumMod val="20000"/>
              <a:lumOff val="80000"/>
            </a:schemeClr>
          </a:solidFill>
        </p:grpSpPr>
        <p:sp>
          <p:nvSpPr>
            <p:cNvPr id="5" name="사각형: 둥근 모서리 47">
              <a:extLst>
                <a:ext uri="{FF2B5EF4-FFF2-40B4-BE49-F238E27FC236}">
                  <a16:creationId xmlns:a16="http://schemas.microsoft.com/office/drawing/2014/main" id="{62A08FF2-586F-D13F-A21F-9950EAC9632F}"/>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6" name="TextBox 5">
              <a:extLst>
                <a:ext uri="{FF2B5EF4-FFF2-40B4-BE49-F238E27FC236}">
                  <a16:creationId xmlns:a16="http://schemas.microsoft.com/office/drawing/2014/main" id="{3B31307E-7199-07D8-0A50-D99DBA7B9F36}"/>
                </a:ext>
              </a:extLst>
            </p:cNvPr>
            <p:cNvSpPr txBox="1"/>
            <p:nvPr/>
          </p:nvSpPr>
          <p:spPr>
            <a:xfrm flipH="1">
              <a:off x="5812635" y="2323328"/>
              <a:ext cx="4765200" cy="1126348"/>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From the specification</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sp>
        <p:nvSpPr>
          <p:cNvPr id="7" name="내용 개체 틀 2">
            <a:extLst>
              <a:ext uri="{FF2B5EF4-FFF2-40B4-BE49-F238E27FC236}">
                <a16:creationId xmlns:a16="http://schemas.microsoft.com/office/drawing/2014/main" id="{FA11B318-168C-507B-7BF0-5ED18EBA0F9F}"/>
              </a:ext>
            </a:extLst>
          </p:cNvPr>
          <p:cNvSpPr txBox="1">
            <a:spLocks/>
          </p:cNvSpPr>
          <p:nvPr/>
        </p:nvSpPr>
        <p:spPr>
          <a:xfrm>
            <a:off x="3105474" y="4607558"/>
            <a:ext cx="5831493" cy="792578"/>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lang="en-US" altLang="ko-KR" sz="2000" dirty="0">
                <a:solidFill>
                  <a:prstClr val="black"/>
                </a:solidFill>
                <a:latin typeface="Candara" panose="020E0502030303020204" pitchFamily="34" charset="0"/>
                <a:ea typeface="a옛날사진관2" panose="02020600000000000000" pitchFamily="18" charset="-127"/>
              </a:rPr>
              <a:t>Many </a:t>
            </a:r>
            <a:r>
              <a:rPr lang="en-US" altLang="ko-KR" sz="2000" b="1" i="1" dirty="0">
                <a:solidFill>
                  <a:prstClr val="black"/>
                </a:solidFill>
                <a:latin typeface="Candara" panose="020E0502030303020204" pitchFamily="34" charset="0"/>
                <a:ea typeface="a옛날사진관2" panose="02020600000000000000" pitchFamily="18" charset="-127"/>
              </a:rPr>
              <a:t>customers</a:t>
            </a:r>
            <a:r>
              <a:rPr lang="en-US" altLang="ko-KR" sz="2000" b="1" dirty="0">
                <a:solidFill>
                  <a:prstClr val="black"/>
                </a:solidFill>
                <a:latin typeface="Candara" panose="020E0502030303020204" pitchFamily="34" charset="0"/>
                <a:ea typeface="a옛날사진관2" panose="02020600000000000000" pitchFamily="18" charset="-127"/>
              </a:rPr>
              <a:t> </a:t>
            </a:r>
            <a:r>
              <a:rPr lang="en-US" altLang="ko-KR" sz="2000" dirty="0">
                <a:solidFill>
                  <a:prstClr val="black"/>
                </a:solidFill>
                <a:latin typeface="Candara" panose="020E0502030303020204" pitchFamily="34" charset="0"/>
                <a:ea typeface="a옛날사진관2" panose="02020600000000000000" pitchFamily="18" charset="-127"/>
              </a:rPr>
              <a:t>can make </a:t>
            </a:r>
            <a:r>
              <a:rPr lang="en-US" altLang="ko-KR" sz="2000" b="1" i="1" dirty="0">
                <a:solidFill>
                  <a:prstClr val="black"/>
                </a:solidFill>
                <a:latin typeface="Candara" panose="020E0502030303020204" pitchFamily="34" charset="0"/>
                <a:ea typeface="a옛날사진관2" panose="02020600000000000000" pitchFamily="18" charset="-127"/>
              </a:rPr>
              <a:t>reservations</a:t>
            </a:r>
            <a:r>
              <a:rPr lang="en-US" altLang="ko-KR" sz="2000" i="1" dirty="0">
                <a:solidFill>
                  <a:prstClr val="black"/>
                </a:solidFill>
                <a:latin typeface="Candara" panose="020E0502030303020204" pitchFamily="34" charset="0"/>
                <a:ea typeface="a옛날사진관2" panose="02020600000000000000" pitchFamily="18" charset="-127"/>
              </a:rPr>
              <a:t> </a:t>
            </a:r>
            <a:r>
              <a:rPr lang="en-US" altLang="ko-KR" sz="2000" dirty="0">
                <a:solidFill>
                  <a:prstClr val="black"/>
                </a:solidFill>
                <a:latin typeface="Candara" panose="020E0502030303020204" pitchFamily="34" charset="0"/>
                <a:ea typeface="a옛날사진관2" panose="02020600000000000000" pitchFamily="18" charset="-127"/>
              </a:rPr>
              <a:t>for many </a:t>
            </a:r>
            <a:r>
              <a:rPr lang="en-US" altLang="ko-KR" sz="2000" b="1" i="1" dirty="0">
                <a:solidFill>
                  <a:prstClr val="black"/>
                </a:solidFill>
                <a:latin typeface="Candara" panose="020E0502030303020204" pitchFamily="34" charset="0"/>
                <a:ea typeface="a옛날사진관2" panose="02020600000000000000" pitchFamily="18" charset="-127"/>
              </a:rPr>
              <a:t>restaurants</a:t>
            </a:r>
            <a:r>
              <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a:t>
            </a:r>
          </a:p>
        </p:txBody>
      </p:sp>
      <p:sp>
        <p:nvSpPr>
          <p:cNvPr id="8" name="Arrow: Right 7">
            <a:extLst>
              <a:ext uri="{FF2B5EF4-FFF2-40B4-BE49-F238E27FC236}">
                <a16:creationId xmlns:a16="http://schemas.microsoft.com/office/drawing/2014/main" id="{E9DC2615-F931-CB77-3127-610F1A7DFB95}"/>
              </a:ext>
            </a:extLst>
          </p:cNvPr>
          <p:cNvSpPr/>
          <p:nvPr/>
        </p:nvSpPr>
        <p:spPr>
          <a:xfrm rot="5400000">
            <a:off x="6137074" y="3588199"/>
            <a:ext cx="577420" cy="6990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retendard"/>
              <a:cs typeface="+mn-cs"/>
            </a:endParaRPr>
          </a:p>
        </p:txBody>
      </p:sp>
      <p:grpSp>
        <p:nvGrpSpPr>
          <p:cNvPr id="9" name="그룹 46">
            <a:extLst>
              <a:ext uri="{FF2B5EF4-FFF2-40B4-BE49-F238E27FC236}">
                <a16:creationId xmlns:a16="http://schemas.microsoft.com/office/drawing/2014/main" id="{4B2136EB-5FED-B5C5-D38B-5F28EFA74065}"/>
              </a:ext>
            </a:extLst>
          </p:cNvPr>
          <p:cNvGrpSpPr/>
          <p:nvPr/>
        </p:nvGrpSpPr>
        <p:grpSpPr>
          <a:xfrm>
            <a:off x="1578566" y="4098841"/>
            <a:ext cx="1863373" cy="508717"/>
            <a:chOff x="5275573" y="2107608"/>
            <a:chExt cx="5839327" cy="1551429"/>
          </a:xfrm>
          <a:solidFill>
            <a:schemeClr val="accent2">
              <a:lumMod val="20000"/>
              <a:lumOff val="80000"/>
            </a:schemeClr>
          </a:solidFill>
        </p:grpSpPr>
        <p:sp>
          <p:nvSpPr>
            <p:cNvPr id="10" name="사각형: 둥근 모서리 47">
              <a:extLst>
                <a:ext uri="{FF2B5EF4-FFF2-40B4-BE49-F238E27FC236}">
                  <a16:creationId xmlns:a16="http://schemas.microsoft.com/office/drawing/2014/main" id="{965726A8-5B15-6A24-D428-C8212A74FAFE}"/>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11" name="TextBox 10">
              <a:extLst>
                <a:ext uri="{FF2B5EF4-FFF2-40B4-BE49-F238E27FC236}">
                  <a16:creationId xmlns:a16="http://schemas.microsoft.com/office/drawing/2014/main" id="{2C9E8BE4-B7A8-C54E-3962-879F1A8CB783}"/>
                </a:ext>
              </a:extLst>
            </p:cNvPr>
            <p:cNvSpPr txBox="1"/>
            <p:nvPr/>
          </p:nvSpPr>
          <p:spPr>
            <a:xfrm flipH="1">
              <a:off x="5812635" y="2323328"/>
              <a:ext cx="4765200" cy="1126348"/>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Reserve</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pic>
        <p:nvPicPr>
          <p:cNvPr id="13" name="Picture 12">
            <a:extLst>
              <a:ext uri="{FF2B5EF4-FFF2-40B4-BE49-F238E27FC236}">
                <a16:creationId xmlns:a16="http://schemas.microsoft.com/office/drawing/2014/main" id="{42682DAE-1ED5-1548-E416-E3357EB4F9BB}"/>
              </a:ext>
            </a:extLst>
          </p:cNvPr>
          <p:cNvPicPr>
            <a:picLocks noChangeAspect="1"/>
          </p:cNvPicPr>
          <p:nvPr/>
        </p:nvPicPr>
        <p:blipFill>
          <a:blip r:embed="rId2"/>
          <a:stretch>
            <a:fillRect/>
          </a:stretch>
        </p:blipFill>
        <p:spPr>
          <a:xfrm>
            <a:off x="9409629" y="1879419"/>
            <a:ext cx="2582044" cy="3755069"/>
          </a:xfrm>
          <a:prstGeom prst="rect">
            <a:avLst/>
          </a:prstGeom>
        </p:spPr>
      </p:pic>
      <p:grpSp>
        <p:nvGrpSpPr>
          <p:cNvPr id="14" name="그룹 1">
            <a:extLst>
              <a:ext uri="{FF2B5EF4-FFF2-40B4-BE49-F238E27FC236}">
                <a16:creationId xmlns:a16="http://schemas.microsoft.com/office/drawing/2014/main" id="{49678428-725C-7149-FADC-7AE35E26E369}"/>
              </a:ext>
            </a:extLst>
          </p:cNvPr>
          <p:cNvGrpSpPr/>
          <p:nvPr/>
        </p:nvGrpSpPr>
        <p:grpSpPr>
          <a:xfrm>
            <a:off x="7766154" y="5872666"/>
            <a:ext cx="2934497" cy="541077"/>
            <a:chOff x="5275573" y="2447734"/>
            <a:chExt cx="5839327" cy="981266"/>
          </a:xfrm>
        </p:grpSpPr>
        <p:sp>
          <p:nvSpPr>
            <p:cNvPr id="15" name="사각형: 둥근 모서리 31">
              <a:extLst>
                <a:ext uri="{FF2B5EF4-FFF2-40B4-BE49-F238E27FC236}">
                  <a16:creationId xmlns:a16="http://schemas.microsoft.com/office/drawing/2014/main" id="{6A9E4480-9A02-F17D-B575-1CD6890201EC}"/>
                </a:ext>
              </a:extLst>
            </p:cNvPr>
            <p:cNvSpPr/>
            <p:nvPr/>
          </p:nvSpPr>
          <p:spPr>
            <a:xfrm>
              <a:off x="5275573" y="2551046"/>
              <a:ext cx="5839327" cy="877954"/>
            </a:xfrm>
            <a:prstGeom prst="roundRect">
              <a:avLst>
                <a:gd name="adj" fmla="val 48203"/>
              </a:avLst>
            </a:prstGeom>
            <a:solidFill>
              <a:schemeClr val="accent2"/>
            </a:solid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white"/>
                </a:solidFill>
                <a:effectLst/>
                <a:uLnTx/>
                <a:uFillTx/>
                <a:latin typeface="Candara" panose="020E0502030303020204" pitchFamily="34" charset="0"/>
                <a:cs typeface="+mn-cs"/>
              </a:endParaRPr>
            </a:p>
          </p:txBody>
        </p:sp>
        <p:sp>
          <p:nvSpPr>
            <p:cNvPr id="16" name="TextBox 15">
              <a:extLst>
                <a:ext uri="{FF2B5EF4-FFF2-40B4-BE49-F238E27FC236}">
                  <a16:creationId xmlns:a16="http://schemas.microsoft.com/office/drawing/2014/main" id="{622ECE50-BC94-725F-FFC5-2F2AF6948CCC}"/>
                </a:ext>
              </a:extLst>
            </p:cNvPr>
            <p:cNvSpPr txBox="1"/>
            <p:nvPr/>
          </p:nvSpPr>
          <p:spPr>
            <a:xfrm flipH="1">
              <a:off x="5758665" y="2447734"/>
              <a:ext cx="4873134" cy="948881"/>
            </a:xfrm>
            <a:prstGeom prst="rect">
              <a:avLst/>
            </a:prstGeom>
            <a:no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800" dirty="0">
                  <a:solidFill>
                    <a:prstClr val="white"/>
                  </a:solidFill>
                  <a:latin typeface="Candara" panose="020E0502030303020204" pitchFamily="34" charset="0"/>
                  <a:ea typeface="a옛날사진관2" panose="02020600000000000000" pitchFamily="18" charset="-127"/>
                </a:rPr>
                <a:t>Many-to-Many</a:t>
              </a:r>
              <a:endParaRPr kumimoji="0" lang="ko-KR" altLang="en-US" sz="2800" b="0" i="0" u="none" strike="noStrike" kern="1200" cap="none" normalizeH="0" baseline="0" noProof="0" dirty="0">
                <a:ln>
                  <a:noFill/>
                </a:ln>
                <a:solidFill>
                  <a:prstClr val="white"/>
                </a:solidFill>
                <a:effectLst/>
                <a:uLnTx/>
                <a:uFillTx/>
                <a:latin typeface="Candara" panose="020E0502030303020204" pitchFamily="34" charset="0"/>
                <a:ea typeface="a옛날사진관2" panose="02020600000000000000" pitchFamily="18" charset="-127"/>
                <a:cs typeface="+mn-cs"/>
              </a:endParaRPr>
            </a:p>
          </p:txBody>
        </p:sp>
      </p:grpSp>
    </p:spTree>
    <p:extLst>
      <p:ext uri="{BB962C8B-B14F-4D97-AF65-F5344CB8AC3E}">
        <p14:creationId xmlns:p14="http://schemas.microsoft.com/office/powerpoint/2010/main" val="3159427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897207-0A18-275C-43BD-8DD12ADD9F38}"/>
              </a:ext>
            </a:extLst>
          </p:cNvPr>
          <p:cNvSpPr txBox="1"/>
          <p:nvPr/>
        </p:nvSpPr>
        <p:spPr>
          <a:xfrm flipH="1">
            <a:off x="438294" y="486035"/>
            <a:ext cx="6730256" cy="523220"/>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rPr>
              <a:t>Relationships</a:t>
            </a:r>
            <a:endParaRPr kumimoji="0" lang="ko-KR" altLang="en-US" sz="28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endParaRPr>
          </a:p>
        </p:txBody>
      </p:sp>
      <p:sp>
        <p:nvSpPr>
          <p:cNvPr id="2" name="내용 개체 틀 2">
            <a:extLst>
              <a:ext uri="{FF2B5EF4-FFF2-40B4-BE49-F238E27FC236}">
                <a16:creationId xmlns:a16="http://schemas.microsoft.com/office/drawing/2014/main" id="{44E425EF-927F-1EC0-9D65-CB00F67DCEC5}"/>
              </a:ext>
            </a:extLst>
          </p:cNvPr>
          <p:cNvSpPr txBox="1">
            <a:spLocks/>
          </p:cNvSpPr>
          <p:nvPr/>
        </p:nvSpPr>
        <p:spPr>
          <a:xfrm>
            <a:off x="3105474" y="2389712"/>
            <a:ext cx="5141379" cy="1398733"/>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kumimoji="0" lang="en-US" altLang="ko-KR" sz="18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A customer may be able to order some dishes. The price of ordered dishes and the number of them are stored on the database. One type of dish can be requested by many people.</a:t>
            </a:r>
            <a:endPar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nvGrpSpPr>
          <p:cNvPr id="4" name="그룹 46">
            <a:extLst>
              <a:ext uri="{FF2B5EF4-FFF2-40B4-BE49-F238E27FC236}">
                <a16:creationId xmlns:a16="http://schemas.microsoft.com/office/drawing/2014/main" id="{D64EC4F7-5E77-20DE-E629-39FBE96AE6B8}"/>
              </a:ext>
            </a:extLst>
          </p:cNvPr>
          <p:cNvGrpSpPr/>
          <p:nvPr/>
        </p:nvGrpSpPr>
        <p:grpSpPr>
          <a:xfrm>
            <a:off x="1578566" y="1879419"/>
            <a:ext cx="3053818" cy="508717"/>
            <a:chOff x="5275573" y="2107608"/>
            <a:chExt cx="5839327" cy="1551429"/>
          </a:xfrm>
          <a:solidFill>
            <a:schemeClr val="accent2">
              <a:lumMod val="20000"/>
              <a:lumOff val="80000"/>
            </a:schemeClr>
          </a:solidFill>
        </p:grpSpPr>
        <p:sp>
          <p:nvSpPr>
            <p:cNvPr id="5" name="사각형: 둥근 모서리 47">
              <a:extLst>
                <a:ext uri="{FF2B5EF4-FFF2-40B4-BE49-F238E27FC236}">
                  <a16:creationId xmlns:a16="http://schemas.microsoft.com/office/drawing/2014/main" id="{62A08FF2-586F-D13F-A21F-9950EAC9632F}"/>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6" name="TextBox 5">
              <a:extLst>
                <a:ext uri="{FF2B5EF4-FFF2-40B4-BE49-F238E27FC236}">
                  <a16:creationId xmlns:a16="http://schemas.microsoft.com/office/drawing/2014/main" id="{3B31307E-7199-07D8-0A50-D99DBA7B9F36}"/>
                </a:ext>
              </a:extLst>
            </p:cNvPr>
            <p:cNvSpPr txBox="1"/>
            <p:nvPr/>
          </p:nvSpPr>
          <p:spPr>
            <a:xfrm flipH="1">
              <a:off x="5812635" y="2323328"/>
              <a:ext cx="4765200" cy="1126348"/>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From the specification</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sp>
        <p:nvSpPr>
          <p:cNvPr id="7" name="내용 개체 틀 2">
            <a:extLst>
              <a:ext uri="{FF2B5EF4-FFF2-40B4-BE49-F238E27FC236}">
                <a16:creationId xmlns:a16="http://schemas.microsoft.com/office/drawing/2014/main" id="{FA11B318-168C-507B-7BF0-5ED18EBA0F9F}"/>
              </a:ext>
            </a:extLst>
          </p:cNvPr>
          <p:cNvSpPr txBox="1">
            <a:spLocks/>
          </p:cNvSpPr>
          <p:nvPr/>
        </p:nvSpPr>
        <p:spPr>
          <a:xfrm>
            <a:off x="3105474" y="4607558"/>
            <a:ext cx="5141379" cy="792578"/>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lang="en-US" altLang="ko-KR" sz="2000" dirty="0">
                <a:solidFill>
                  <a:prstClr val="black"/>
                </a:solidFill>
                <a:latin typeface="Candara" panose="020E0502030303020204" pitchFamily="34" charset="0"/>
                <a:ea typeface="a옛날사진관2" panose="02020600000000000000" pitchFamily="18" charset="-127"/>
              </a:rPr>
              <a:t>Many </a:t>
            </a:r>
            <a:r>
              <a:rPr lang="en-US" altLang="ko-KR" sz="2000" b="1" i="1" dirty="0">
                <a:solidFill>
                  <a:prstClr val="black"/>
                </a:solidFill>
                <a:latin typeface="Candara" panose="020E0502030303020204" pitchFamily="34" charset="0"/>
                <a:ea typeface="a옛날사진관2" panose="02020600000000000000" pitchFamily="18" charset="-127"/>
              </a:rPr>
              <a:t>customers</a:t>
            </a:r>
            <a:r>
              <a:rPr lang="en-US" altLang="ko-KR" sz="2000" b="1" dirty="0">
                <a:solidFill>
                  <a:prstClr val="black"/>
                </a:solidFill>
                <a:latin typeface="Candara" panose="020E0502030303020204" pitchFamily="34" charset="0"/>
                <a:ea typeface="a옛날사진관2" panose="02020600000000000000" pitchFamily="18" charset="-127"/>
              </a:rPr>
              <a:t> </a:t>
            </a:r>
            <a:r>
              <a:rPr lang="en-US" altLang="ko-KR" sz="2000" dirty="0">
                <a:solidFill>
                  <a:prstClr val="black"/>
                </a:solidFill>
                <a:latin typeface="Candara" panose="020E0502030303020204" pitchFamily="34" charset="0"/>
                <a:ea typeface="a옛날사진관2" panose="02020600000000000000" pitchFamily="18" charset="-127"/>
              </a:rPr>
              <a:t>can </a:t>
            </a:r>
            <a:r>
              <a:rPr lang="en-US" altLang="ko-KR" sz="2000" b="1" i="1" dirty="0">
                <a:solidFill>
                  <a:prstClr val="black"/>
                </a:solidFill>
                <a:latin typeface="Candara" panose="020E0502030303020204" pitchFamily="34" charset="0"/>
                <a:ea typeface="a옛날사진관2" panose="02020600000000000000" pitchFamily="18" charset="-127"/>
              </a:rPr>
              <a:t>order </a:t>
            </a:r>
            <a:r>
              <a:rPr lang="en-US" altLang="ko-KR" sz="2000" i="1" dirty="0">
                <a:solidFill>
                  <a:prstClr val="black"/>
                </a:solidFill>
                <a:latin typeface="Candara" panose="020E0502030303020204" pitchFamily="34" charset="0"/>
                <a:ea typeface="a옛날사진관2" panose="02020600000000000000" pitchFamily="18" charset="-127"/>
              </a:rPr>
              <a:t>the </a:t>
            </a:r>
            <a:r>
              <a:rPr lang="en-US" altLang="ko-KR" sz="2000" b="1" i="1" dirty="0">
                <a:solidFill>
                  <a:prstClr val="black"/>
                </a:solidFill>
                <a:latin typeface="Candara" panose="020E0502030303020204" pitchFamily="34" charset="0"/>
                <a:ea typeface="a옛날사진관2" panose="02020600000000000000" pitchFamily="18" charset="-127"/>
              </a:rPr>
              <a:t>dishes</a:t>
            </a:r>
            <a:r>
              <a:rPr lang="en-US" altLang="ko-KR" sz="2000" i="1" dirty="0">
                <a:solidFill>
                  <a:prstClr val="black"/>
                </a:solidFill>
                <a:latin typeface="Candara" panose="020E0502030303020204" pitchFamily="34" charset="0"/>
                <a:ea typeface="a옛날사진관2" panose="02020600000000000000" pitchFamily="18" charset="-127"/>
              </a:rPr>
              <a:t> </a:t>
            </a:r>
            <a:r>
              <a:rPr lang="en-US" altLang="ko-KR" sz="2000" dirty="0">
                <a:solidFill>
                  <a:prstClr val="black"/>
                </a:solidFill>
                <a:latin typeface="Candara" panose="020E0502030303020204" pitchFamily="34" charset="0"/>
                <a:ea typeface="a옛날사진관2" panose="02020600000000000000" pitchFamily="18" charset="-127"/>
              </a:rPr>
              <a:t>from many </a:t>
            </a:r>
            <a:r>
              <a:rPr lang="en-US" altLang="ko-KR" sz="2000" b="1" i="1" dirty="0">
                <a:solidFill>
                  <a:prstClr val="black"/>
                </a:solidFill>
                <a:latin typeface="Candara" panose="020E0502030303020204" pitchFamily="34" charset="0"/>
                <a:ea typeface="a옛날사진관2" panose="02020600000000000000" pitchFamily="18" charset="-127"/>
              </a:rPr>
              <a:t>restaurants</a:t>
            </a:r>
            <a:r>
              <a:rPr lang="en-US" altLang="ko-KR" sz="2000" dirty="0">
                <a:solidFill>
                  <a:prstClr val="black"/>
                </a:solidFill>
                <a:latin typeface="Candara" panose="020E0502030303020204" pitchFamily="34" charset="0"/>
                <a:ea typeface="a옛날사진관2" panose="02020600000000000000" pitchFamily="18" charset="-127"/>
              </a:rPr>
              <a:t>.</a:t>
            </a:r>
            <a:endParaRPr kumimoji="0" lang="en-US" altLang="ko-KR" sz="2000" b="1"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sp>
        <p:nvSpPr>
          <p:cNvPr id="8" name="Arrow: Right 7">
            <a:extLst>
              <a:ext uri="{FF2B5EF4-FFF2-40B4-BE49-F238E27FC236}">
                <a16:creationId xmlns:a16="http://schemas.microsoft.com/office/drawing/2014/main" id="{E9DC2615-F931-CB77-3127-610F1A7DFB95}"/>
              </a:ext>
            </a:extLst>
          </p:cNvPr>
          <p:cNvSpPr/>
          <p:nvPr/>
        </p:nvSpPr>
        <p:spPr>
          <a:xfrm rot="5400000">
            <a:off x="5387452" y="3848483"/>
            <a:ext cx="577420" cy="6990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retendard"/>
              <a:cs typeface="+mn-cs"/>
            </a:endParaRPr>
          </a:p>
        </p:txBody>
      </p:sp>
      <p:grpSp>
        <p:nvGrpSpPr>
          <p:cNvPr id="9" name="그룹 46">
            <a:extLst>
              <a:ext uri="{FF2B5EF4-FFF2-40B4-BE49-F238E27FC236}">
                <a16:creationId xmlns:a16="http://schemas.microsoft.com/office/drawing/2014/main" id="{4B2136EB-5FED-B5C5-D38B-5F28EFA74065}"/>
              </a:ext>
            </a:extLst>
          </p:cNvPr>
          <p:cNvGrpSpPr/>
          <p:nvPr/>
        </p:nvGrpSpPr>
        <p:grpSpPr>
          <a:xfrm>
            <a:off x="1578566" y="4098841"/>
            <a:ext cx="1863373" cy="508717"/>
            <a:chOff x="5275573" y="2107608"/>
            <a:chExt cx="5839327" cy="1551429"/>
          </a:xfrm>
          <a:solidFill>
            <a:schemeClr val="accent2">
              <a:lumMod val="20000"/>
              <a:lumOff val="80000"/>
            </a:schemeClr>
          </a:solidFill>
        </p:grpSpPr>
        <p:sp>
          <p:nvSpPr>
            <p:cNvPr id="10" name="사각형: 둥근 모서리 47">
              <a:extLst>
                <a:ext uri="{FF2B5EF4-FFF2-40B4-BE49-F238E27FC236}">
                  <a16:creationId xmlns:a16="http://schemas.microsoft.com/office/drawing/2014/main" id="{965726A8-5B15-6A24-D428-C8212A74FAFE}"/>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11" name="TextBox 10">
              <a:extLst>
                <a:ext uri="{FF2B5EF4-FFF2-40B4-BE49-F238E27FC236}">
                  <a16:creationId xmlns:a16="http://schemas.microsoft.com/office/drawing/2014/main" id="{2C9E8BE4-B7A8-C54E-3962-879F1A8CB783}"/>
                </a:ext>
              </a:extLst>
            </p:cNvPr>
            <p:cNvSpPr txBox="1"/>
            <p:nvPr/>
          </p:nvSpPr>
          <p:spPr>
            <a:xfrm flipH="1">
              <a:off x="5812635" y="2323328"/>
              <a:ext cx="4765200" cy="1126348"/>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prstClr val="black"/>
                  </a:solidFill>
                  <a:latin typeface="Candara" panose="020E0502030303020204" pitchFamily="34" charset="0"/>
                  <a:ea typeface="a옛날사진관2" panose="02020600000000000000" pitchFamily="18" charset="-127"/>
                </a:rPr>
                <a:t>Order</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pic>
        <p:nvPicPr>
          <p:cNvPr id="13" name="Picture 12">
            <a:extLst>
              <a:ext uri="{FF2B5EF4-FFF2-40B4-BE49-F238E27FC236}">
                <a16:creationId xmlns:a16="http://schemas.microsoft.com/office/drawing/2014/main" id="{E451118B-7FC9-525F-D09A-23F192030F94}"/>
              </a:ext>
            </a:extLst>
          </p:cNvPr>
          <p:cNvPicPr>
            <a:picLocks noChangeAspect="1"/>
          </p:cNvPicPr>
          <p:nvPr/>
        </p:nvPicPr>
        <p:blipFill rotWithShape="1">
          <a:blip r:embed="rId2"/>
          <a:srcRect l="5609" t="3357" r="2179"/>
          <a:stretch/>
        </p:blipFill>
        <p:spPr>
          <a:xfrm>
            <a:off x="8805655" y="1850761"/>
            <a:ext cx="3053818" cy="4117059"/>
          </a:xfrm>
          <a:prstGeom prst="rect">
            <a:avLst/>
          </a:prstGeom>
        </p:spPr>
      </p:pic>
      <p:grpSp>
        <p:nvGrpSpPr>
          <p:cNvPr id="14" name="그룹 1">
            <a:extLst>
              <a:ext uri="{FF2B5EF4-FFF2-40B4-BE49-F238E27FC236}">
                <a16:creationId xmlns:a16="http://schemas.microsoft.com/office/drawing/2014/main" id="{55506D26-28DB-8387-7EEA-32C2CC731413}"/>
              </a:ext>
            </a:extLst>
          </p:cNvPr>
          <p:cNvGrpSpPr/>
          <p:nvPr/>
        </p:nvGrpSpPr>
        <p:grpSpPr>
          <a:xfrm>
            <a:off x="7168550" y="6088666"/>
            <a:ext cx="2934497" cy="541077"/>
            <a:chOff x="5275573" y="2447734"/>
            <a:chExt cx="5839327" cy="981266"/>
          </a:xfrm>
        </p:grpSpPr>
        <p:sp>
          <p:nvSpPr>
            <p:cNvPr id="15" name="사각형: 둥근 모서리 31">
              <a:extLst>
                <a:ext uri="{FF2B5EF4-FFF2-40B4-BE49-F238E27FC236}">
                  <a16:creationId xmlns:a16="http://schemas.microsoft.com/office/drawing/2014/main" id="{F3E18A1F-917C-4039-409C-1E63471FEC90}"/>
                </a:ext>
              </a:extLst>
            </p:cNvPr>
            <p:cNvSpPr/>
            <p:nvPr/>
          </p:nvSpPr>
          <p:spPr>
            <a:xfrm>
              <a:off x="5275573" y="2551046"/>
              <a:ext cx="5839327" cy="877954"/>
            </a:xfrm>
            <a:prstGeom prst="roundRect">
              <a:avLst>
                <a:gd name="adj" fmla="val 48203"/>
              </a:avLst>
            </a:prstGeom>
            <a:solidFill>
              <a:schemeClr val="accent2"/>
            </a:solid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white"/>
                </a:solidFill>
                <a:effectLst/>
                <a:uLnTx/>
                <a:uFillTx/>
                <a:latin typeface="Candara" panose="020E0502030303020204" pitchFamily="34" charset="0"/>
                <a:cs typeface="+mn-cs"/>
              </a:endParaRPr>
            </a:p>
          </p:txBody>
        </p:sp>
        <p:sp>
          <p:nvSpPr>
            <p:cNvPr id="16" name="TextBox 15">
              <a:extLst>
                <a:ext uri="{FF2B5EF4-FFF2-40B4-BE49-F238E27FC236}">
                  <a16:creationId xmlns:a16="http://schemas.microsoft.com/office/drawing/2014/main" id="{5C1E7171-3077-E9C5-752E-96452FF8B1A2}"/>
                </a:ext>
              </a:extLst>
            </p:cNvPr>
            <p:cNvSpPr txBox="1"/>
            <p:nvPr/>
          </p:nvSpPr>
          <p:spPr>
            <a:xfrm flipH="1">
              <a:off x="5758665" y="2447734"/>
              <a:ext cx="4873134" cy="948881"/>
            </a:xfrm>
            <a:prstGeom prst="rect">
              <a:avLst/>
            </a:prstGeom>
            <a:no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800" b="0" i="0" u="none" strike="noStrike" kern="1200" cap="none" normalizeH="0" baseline="0" noProof="0" dirty="0" err="1">
                  <a:ln>
                    <a:noFill/>
                  </a:ln>
                  <a:solidFill>
                    <a:prstClr val="white"/>
                  </a:solidFill>
                  <a:effectLst/>
                  <a:uLnTx/>
                  <a:uFillTx/>
                  <a:latin typeface="Candara" panose="020E0502030303020204" pitchFamily="34" charset="0"/>
                  <a:ea typeface="a옛날사진관2" panose="02020600000000000000" pitchFamily="18" charset="-127"/>
                  <a:cs typeface="+mn-cs"/>
                </a:rPr>
                <a:t>Ternery</a:t>
              </a:r>
              <a:endParaRPr kumimoji="0" lang="ko-KR" altLang="en-US" sz="2800" b="0" i="0" u="none" strike="noStrike" kern="1200" cap="none" normalizeH="0" baseline="0" noProof="0" dirty="0">
                <a:ln>
                  <a:noFill/>
                </a:ln>
                <a:solidFill>
                  <a:prstClr val="white"/>
                </a:solidFill>
                <a:effectLst/>
                <a:uLnTx/>
                <a:uFillTx/>
                <a:latin typeface="Candara" panose="020E0502030303020204" pitchFamily="34" charset="0"/>
                <a:ea typeface="a옛날사진관2" panose="02020600000000000000" pitchFamily="18" charset="-127"/>
                <a:cs typeface="+mn-cs"/>
              </a:endParaRPr>
            </a:p>
          </p:txBody>
        </p:sp>
      </p:grpSp>
    </p:spTree>
    <p:extLst>
      <p:ext uri="{BB962C8B-B14F-4D97-AF65-F5344CB8AC3E}">
        <p14:creationId xmlns:p14="http://schemas.microsoft.com/office/powerpoint/2010/main" val="3852307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897207-0A18-275C-43BD-8DD12ADD9F38}"/>
              </a:ext>
            </a:extLst>
          </p:cNvPr>
          <p:cNvSpPr txBox="1"/>
          <p:nvPr/>
        </p:nvSpPr>
        <p:spPr>
          <a:xfrm flipH="1">
            <a:off x="438294" y="486035"/>
            <a:ext cx="6730256" cy="523220"/>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rPr>
              <a:t>Relationships</a:t>
            </a:r>
            <a:endParaRPr kumimoji="0" lang="ko-KR" altLang="en-US" sz="28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endParaRPr>
          </a:p>
        </p:txBody>
      </p:sp>
      <p:sp>
        <p:nvSpPr>
          <p:cNvPr id="2" name="내용 개체 틀 2">
            <a:extLst>
              <a:ext uri="{FF2B5EF4-FFF2-40B4-BE49-F238E27FC236}">
                <a16:creationId xmlns:a16="http://schemas.microsoft.com/office/drawing/2014/main" id="{44E425EF-927F-1EC0-9D65-CB00F67DCEC5}"/>
              </a:ext>
            </a:extLst>
          </p:cNvPr>
          <p:cNvSpPr txBox="1">
            <a:spLocks/>
          </p:cNvSpPr>
          <p:nvPr/>
        </p:nvSpPr>
        <p:spPr>
          <a:xfrm>
            <a:off x="3105474" y="2389713"/>
            <a:ext cx="6640623" cy="1431789"/>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kumimoji="0" lang="en-US" altLang="ko-KR" sz="18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One restaurant is able to serve many dishes and another restaurant may have the same menu that the former one serves. Nevertheless, at least one dish should be served by each restaurant.</a:t>
            </a:r>
            <a:endPar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nvGrpSpPr>
          <p:cNvPr id="4" name="그룹 46">
            <a:extLst>
              <a:ext uri="{FF2B5EF4-FFF2-40B4-BE49-F238E27FC236}">
                <a16:creationId xmlns:a16="http://schemas.microsoft.com/office/drawing/2014/main" id="{D64EC4F7-5E77-20DE-E629-39FBE96AE6B8}"/>
              </a:ext>
            </a:extLst>
          </p:cNvPr>
          <p:cNvGrpSpPr/>
          <p:nvPr/>
        </p:nvGrpSpPr>
        <p:grpSpPr>
          <a:xfrm>
            <a:off x="1578566" y="1879419"/>
            <a:ext cx="3053818" cy="508717"/>
            <a:chOff x="5275573" y="2107608"/>
            <a:chExt cx="5839327" cy="1551429"/>
          </a:xfrm>
          <a:solidFill>
            <a:schemeClr val="accent2">
              <a:lumMod val="20000"/>
              <a:lumOff val="80000"/>
            </a:schemeClr>
          </a:solidFill>
        </p:grpSpPr>
        <p:sp>
          <p:nvSpPr>
            <p:cNvPr id="5" name="사각형: 둥근 모서리 47">
              <a:extLst>
                <a:ext uri="{FF2B5EF4-FFF2-40B4-BE49-F238E27FC236}">
                  <a16:creationId xmlns:a16="http://schemas.microsoft.com/office/drawing/2014/main" id="{62A08FF2-586F-D13F-A21F-9950EAC9632F}"/>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6" name="TextBox 5">
              <a:extLst>
                <a:ext uri="{FF2B5EF4-FFF2-40B4-BE49-F238E27FC236}">
                  <a16:creationId xmlns:a16="http://schemas.microsoft.com/office/drawing/2014/main" id="{3B31307E-7199-07D8-0A50-D99DBA7B9F36}"/>
                </a:ext>
              </a:extLst>
            </p:cNvPr>
            <p:cNvSpPr txBox="1"/>
            <p:nvPr/>
          </p:nvSpPr>
          <p:spPr>
            <a:xfrm flipH="1">
              <a:off x="5812635" y="2323328"/>
              <a:ext cx="4765200" cy="1126348"/>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From the specification</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sp>
        <p:nvSpPr>
          <p:cNvPr id="7" name="내용 개체 틀 2">
            <a:extLst>
              <a:ext uri="{FF2B5EF4-FFF2-40B4-BE49-F238E27FC236}">
                <a16:creationId xmlns:a16="http://schemas.microsoft.com/office/drawing/2014/main" id="{FA11B318-168C-507B-7BF0-5ED18EBA0F9F}"/>
              </a:ext>
            </a:extLst>
          </p:cNvPr>
          <p:cNvSpPr txBox="1">
            <a:spLocks/>
          </p:cNvSpPr>
          <p:nvPr/>
        </p:nvSpPr>
        <p:spPr>
          <a:xfrm>
            <a:off x="3125207" y="4961242"/>
            <a:ext cx="6640623" cy="577421"/>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lang="en-US" altLang="ko-KR" sz="2000" dirty="0">
                <a:solidFill>
                  <a:prstClr val="black"/>
                </a:solidFill>
                <a:latin typeface="Candara" panose="020E0502030303020204" pitchFamily="34" charset="0"/>
                <a:ea typeface="a옛날사진관2" panose="02020600000000000000" pitchFamily="18" charset="-127"/>
              </a:rPr>
              <a:t>Many </a:t>
            </a:r>
            <a:r>
              <a:rPr lang="en-US" altLang="ko-KR" sz="2000" b="1" i="1" dirty="0">
                <a:solidFill>
                  <a:prstClr val="black"/>
                </a:solidFill>
                <a:latin typeface="Candara" panose="020E0502030303020204" pitchFamily="34" charset="0"/>
                <a:ea typeface="a옛날사진관2" panose="02020600000000000000" pitchFamily="18" charset="-127"/>
              </a:rPr>
              <a:t>dishes</a:t>
            </a:r>
            <a:r>
              <a:rPr lang="en-US" altLang="ko-KR" sz="2000" b="1" dirty="0">
                <a:solidFill>
                  <a:prstClr val="black"/>
                </a:solidFill>
                <a:latin typeface="Candara" panose="020E0502030303020204" pitchFamily="34" charset="0"/>
                <a:ea typeface="a옛날사진관2" panose="02020600000000000000" pitchFamily="18" charset="-127"/>
              </a:rPr>
              <a:t> </a:t>
            </a:r>
            <a:r>
              <a:rPr lang="en-US" altLang="ko-KR" sz="2000" dirty="0">
                <a:solidFill>
                  <a:prstClr val="black"/>
                </a:solidFill>
                <a:latin typeface="Candara" panose="020E0502030303020204" pitchFamily="34" charset="0"/>
                <a:ea typeface="a옛날사진관2" panose="02020600000000000000" pitchFamily="18" charset="-127"/>
              </a:rPr>
              <a:t>can be </a:t>
            </a:r>
            <a:r>
              <a:rPr lang="en-US" altLang="ko-KR" sz="2000" b="1" i="1" dirty="0">
                <a:solidFill>
                  <a:prstClr val="black"/>
                </a:solidFill>
                <a:latin typeface="Candara" panose="020E0502030303020204" pitchFamily="34" charset="0"/>
                <a:ea typeface="a옛날사진관2" panose="02020600000000000000" pitchFamily="18" charset="-127"/>
              </a:rPr>
              <a:t>served </a:t>
            </a:r>
            <a:r>
              <a:rPr lang="en-US" altLang="ko-KR" sz="2000" dirty="0">
                <a:solidFill>
                  <a:prstClr val="black"/>
                </a:solidFill>
                <a:latin typeface="Candara" panose="020E0502030303020204" pitchFamily="34" charset="0"/>
                <a:ea typeface="a옛날사진관2" panose="02020600000000000000" pitchFamily="18" charset="-127"/>
              </a:rPr>
              <a:t>by many </a:t>
            </a:r>
            <a:r>
              <a:rPr lang="en-US" altLang="ko-KR" sz="2000" b="1" i="1" dirty="0">
                <a:solidFill>
                  <a:prstClr val="black"/>
                </a:solidFill>
                <a:latin typeface="Candara" panose="020E0502030303020204" pitchFamily="34" charset="0"/>
                <a:ea typeface="a옛날사진관2" panose="02020600000000000000" pitchFamily="18" charset="-127"/>
              </a:rPr>
              <a:t>restaurants</a:t>
            </a:r>
            <a:r>
              <a:rPr lang="en-US" altLang="ko-KR" sz="2000" dirty="0">
                <a:solidFill>
                  <a:prstClr val="black"/>
                </a:solidFill>
                <a:latin typeface="Candara" panose="020E0502030303020204" pitchFamily="34" charset="0"/>
                <a:ea typeface="a옛날사진관2" panose="02020600000000000000" pitchFamily="18" charset="-127"/>
              </a:rPr>
              <a:t>.</a:t>
            </a:r>
            <a:endParaRPr kumimoji="0" lang="en-US" altLang="ko-KR" sz="2000" b="1"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sp>
        <p:nvSpPr>
          <p:cNvPr id="8" name="Arrow: Right 7">
            <a:extLst>
              <a:ext uri="{FF2B5EF4-FFF2-40B4-BE49-F238E27FC236}">
                <a16:creationId xmlns:a16="http://schemas.microsoft.com/office/drawing/2014/main" id="{E9DC2615-F931-CB77-3127-610F1A7DFB95}"/>
              </a:ext>
            </a:extLst>
          </p:cNvPr>
          <p:cNvSpPr/>
          <p:nvPr/>
        </p:nvSpPr>
        <p:spPr>
          <a:xfrm rot="5400000">
            <a:off x="6156807" y="4041855"/>
            <a:ext cx="577420" cy="6990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retendard"/>
              <a:cs typeface="+mn-cs"/>
            </a:endParaRPr>
          </a:p>
        </p:txBody>
      </p:sp>
      <p:grpSp>
        <p:nvGrpSpPr>
          <p:cNvPr id="9" name="그룹 46">
            <a:extLst>
              <a:ext uri="{FF2B5EF4-FFF2-40B4-BE49-F238E27FC236}">
                <a16:creationId xmlns:a16="http://schemas.microsoft.com/office/drawing/2014/main" id="{4B2136EB-5FED-B5C5-D38B-5F28EFA74065}"/>
              </a:ext>
            </a:extLst>
          </p:cNvPr>
          <p:cNvGrpSpPr/>
          <p:nvPr/>
        </p:nvGrpSpPr>
        <p:grpSpPr>
          <a:xfrm>
            <a:off x="1598299" y="4452525"/>
            <a:ext cx="1863373" cy="508717"/>
            <a:chOff x="5275573" y="2107608"/>
            <a:chExt cx="5839327" cy="1551429"/>
          </a:xfrm>
          <a:solidFill>
            <a:schemeClr val="accent2">
              <a:lumMod val="20000"/>
              <a:lumOff val="80000"/>
            </a:schemeClr>
          </a:solidFill>
        </p:grpSpPr>
        <p:sp>
          <p:nvSpPr>
            <p:cNvPr id="10" name="사각형: 둥근 모서리 47">
              <a:extLst>
                <a:ext uri="{FF2B5EF4-FFF2-40B4-BE49-F238E27FC236}">
                  <a16:creationId xmlns:a16="http://schemas.microsoft.com/office/drawing/2014/main" id="{965726A8-5B15-6A24-D428-C8212A74FAFE}"/>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11" name="TextBox 10">
              <a:extLst>
                <a:ext uri="{FF2B5EF4-FFF2-40B4-BE49-F238E27FC236}">
                  <a16:creationId xmlns:a16="http://schemas.microsoft.com/office/drawing/2014/main" id="{2C9E8BE4-B7A8-C54E-3962-879F1A8CB783}"/>
                </a:ext>
              </a:extLst>
            </p:cNvPr>
            <p:cNvSpPr txBox="1"/>
            <p:nvPr/>
          </p:nvSpPr>
          <p:spPr>
            <a:xfrm flipH="1">
              <a:off x="5812635" y="2323328"/>
              <a:ext cx="4765200" cy="1126348"/>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Serve</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pic>
        <p:nvPicPr>
          <p:cNvPr id="13" name="Picture 12">
            <a:extLst>
              <a:ext uri="{FF2B5EF4-FFF2-40B4-BE49-F238E27FC236}">
                <a16:creationId xmlns:a16="http://schemas.microsoft.com/office/drawing/2014/main" id="{BA9CDE33-5D1B-29CD-79DA-0EC6B8290A7E}"/>
              </a:ext>
            </a:extLst>
          </p:cNvPr>
          <p:cNvPicPr>
            <a:picLocks noChangeAspect="1"/>
          </p:cNvPicPr>
          <p:nvPr/>
        </p:nvPicPr>
        <p:blipFill>
          <a:blip r:embed="rId2"/>
          <a:stretch>
            <a:fillRect/>
          </a:stretch>
        </p:blipFill>
        <p:spPr>
          <a:xfrm>
            <a:off x="1578566" y="5819822"/>
            <a:ext cx="5176388" cy="690740"/>
          </a:xfrm>
          <a:prstGeom prst="rect">
            <a:avLst/>
          </a:prstGeom>
        </p:spPr>
      </p:pic>
      <p:grpSp>
        <p:nvGrpSpPr>
          <p:cNvPr id="14" name="그룹 1">
            <a:extLst>
              <a:ext uri="{FF2B5EF4-FFF2-40B4-BE49-F238E27FC236}">
                <a16:creationId xmlns:a16="http://schemas.microsoft.com/office/drawing/2014/main" id="{A0FF351C-5CFB-AA90-BB43-18517C3F5342}"/>
              </a:ext>
            </a:extLst>
          </p:cNvPr>
          <p:cNvGrpSpPr/>
          <p:nvPr/>
        </p:nvGrpSpPr>
        <p:grpSpPr>
          <a:xfrm>
            <a:off x="8298581" y="5894653"/>
            <a:ext cx="2934497" cy="541077"/>
            <a:chOff x="5275573" y="2447734"/>
            <a:chExt cx="5839327" cy="981266"/>
          </a:xfrm>
        </p:grpSpPr>
        <p:sp>
          <p:nvSpPr>
            <p:cNvPr id="15" name="사각형: 둥근 모서리 31">
              <a:extLst>
                <a:ext uri="{FF2B5EF4-FFF2-40B4-BE49-F238E27FC236}">
                  <a16:creationId xmlns:a16="http://schemas.microsoft.com/office/drawing/2014/main" id="{DBFD0649-471E-9918-C4F2-A4A33CE15172}"/>
                </a:ext>
              </a:extLst>
            </p:cNvPr>
            <p:cNvSpPr/>
            <p:nvPr/>
          </p:nvSpPr>
          <p:spPr>
            <a:xfrm>
              <a:off x="5275573" y="2551046"/>
              <a:ext cx="5839327" cy="877954"/>
            </a:xfrm>
            <a:prstGeom prst="roundRect">
              <a:avLst>
                <a:gd name="adj" fmla="val 48203"/>
              </a:avLst>
            </a:prstGeom>
            <a:solidFill>
              <a:schemeClr val="accent2"/>
            </a:solid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white"/>
                </a:solidFill>
                <a:effectLst/>
                <a:uLnTx/>
                <a:uFillTx/>
                <a:latin typeface="Candara" panose="020E0502030303020204" pitchFamily="34" charset="0"/>
                <a:cs typeface="+mn-cs"/>
              </a:endParaRPr>
            </a:p>
          </p:txBody>
        </p:sp>
        <p:sp>
          <p:nvSpPr>
            <p:cNvPr id="16" name="TextBox 15">
              <a:extLst>
                <a:ext uri="{FF2B5EF4-FFF2-40B4-BE49-F238E27FC236}">
                  <a16:creationId xmlns:a16="http://schemas.microsoft.com/office/drawing/2014/main" id="{0CD43A4E-509B-E36E-3250-8630605DE59C}"/>
                </a:ext>
              </a:extLst>
            </p:cNvPr>
            <p:cNvSpPr txBox="1"/>
            <p:nvPr/>
          </p:nvSpPr>
          <p:spPr>
            <a:xfrm flipH="1">
              <a:off x="5758665" y="2447734"/>
              <a:ext cx="4873134" cy="948881"/>
            </a:xfrm>
            <a:prstGeom prst="rect">
              <a:avLst/>
            </a:prstGeom>
            <a:no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800" dirty="0">
                  <a:solidFill>
                    <a:prstClr val="white"/>
                  </a:solidFill>
                  <a:latin typeface="Candara" panose="020E0502030303020204" pitchFamily="34" charset="0"/>
                  <a:ea typeface="a옛날사진관2" panose="02020600000000000000" pitchFamily="18" charset="-127"/>
                </a:rPr>
                <a:t>Many-to-Many</a:t>
              </a:r>
              <a:endParaRPr kumimoji="0" lang="ko-KR" altLang="en-US" sz="2800" b="0" i="0" u="none" strike="noStrike" kern="1200" cap="none" normalizeH="0" baseline="0" noProof="0" dirty="0">
                <a:ln>
                  <a:noFill/>
                </a:ln>
                <a:solidFill>
                  <a:prstClr val="white"/>
                </a:solidFill>
                <a:effectLst/>
                <a:uLnTx/>
                <a:uFillTx/>
                <a:latin typeface="Candara" panose="020E0502030303020204" pitchFamily="34" charset="0"/>
                <a:ea typeface="a옛날사진관2" panose="02020600000000000000" pitchFamily="18" charset="-127"/>
                <a:cs typeface="+mn-cs"/>
              </a:endParaRPr>
            </a:p>
          </p:txBody>
        </p:sp>
      </p:grpSp>
    </p:spTree>
    <p:extLst>
      <p:ext uri="{BB962C8B-B14F-4D97-AF65-F5344CB8AC3E}">
        <p14:creationId xmlns:p14="http://schemas.microsoft.com/office/powerpoint/2010/main" val="59756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897207-0A18-275C-43BD-8DD12ADD9F38}"/>
              </a:ext>
            </a:extLst>
          </p:cNvPr>
          <p:cNvSpPr txBox="1"/>
          <p:nvPr/>
        </p:nvSpPr>
        <p:spPr>
          <a:xfrm flipH="1">
            <a:off x="438294" y="486035"/>
            <a:ext cx="6730256" cy="523220"/>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rPr>
              <a:t>Relationships</a:t>
            </a:r>
            <a:endParaRPr kumimoji="0" lang="ko-KR" altLang="en-US" sz="28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endParaRPr>
          </a:p>
        </p:txBody>
      </p:sp>
      <p:sp>
        <p:nvSpPr>
          <p:cNvPr id="2" name="내용 개체 틀 2">
            <a:extLst>
              <a:ext uri="{FF2B5EF4-FFF2-40B4-BE49-F238E27FC236}">
                <a16:creationId xmlns:a16="http://schemas.microsoft.com/office/drawing/2014/main" id="{44E425EF-927F-1EC0-9D65-CB00F67DCEC5}"/>
              </a:ext>
            </a:extLst>
          </p:cNvPr>
          <p:cNvSpPr txBox="1">
            <a:spLocks/>
          </p:cNvSpPr>
          <p:nvPr/>
        </p:nvSpPr>
        <p:spPr>
          <a:xfrm>
            <a:off x="3105475" y="2389713"/>
            <a:ext cx="5495062" cy="2011502"/>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kumimoji="0" lang="en-US" altLang="ko-KR" sz="18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A vendor supplies ingredients such as vegetables and meats to the restaurants. Each restaurant can acquire some products from multiple vendors, and vendors can also supply them to a variety of restaurants. The ingredients which are given to the restaurant should be from at least one vendor.</a:t>
            </a:r>
            <a:endPar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nvGrpSpPr>
          <p:cNvPr id="4" name="그룹 46">
            <a:extLst>
              <a:ext uri="{FF2B5EF4-FFF2-40B4-BE49-F238E27FC236}">
                <a16:creationId xmlns:a16="http://schemas.microsoft.com/office/drawing/2014/main" id="{D64EC4F7-5E77-20DE-E629-39FBE96AE6B8}"/>
              </a:ext>
            </a:extLst>
          </p:cNvPr>
          <p:cNvGrpSpPr/>
          <p:nvPr/>
        </p:nvGrpSpPr>
        <p:grpSpPr>
          <a:xfrm>
            <a:off x="1578566" y="1879419"/>
            <a:ext cx="3053818" cy="508717"/>
            <a:chOff x="5275573" y="2107608"/>
            <a:chExt cx="5839327" cy="1551429"/>
          </a:xfrm>
          <a:solidFill>
            <a:schemeClr val="accent2">
              <a:lumMod val="20000"/>
              <a:lumOff val="80000"/>
            </a:schemeClr>
          </a:solidFill>
        </p:grpSpPr>
        <p:sp>
          <p:nvSpPr>
            <p:cNvPr id="5" name="사각형: 둥근 모서리 47">
              <a:extLst>
                <a:ext uri="{FF2B5EF4-FFF2-40B4-BE49-F238E27FC236}">
                  <a16:creationId xmlns:a16="http://schemas.microsoft.com/office/drawing/2014/main" id="{62A08FF2-586F-D13F-A21F-9950EAC9632F}"/>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6" name="TextBox 5">
              <a:extLst>
                <a:ext uri="{FF2B5EF4-FFF2-40B4-BE49-F238E27FC236}">
                  <a16:creationId xmlns:a16="http://schemas.microsoft.com/office/drawing/2014/main" id="{3B31307E-7199-07D8-0A50-D99DBA7B9F36}"/>
                </a:ext>
              </a:extLst>
            </p:cNvPr>
            <p:cNvSpPr txBox="1"/>
            <p:nvPr/>
          </p:nvSpPr>
          <p:spPr>
            <a:xfrm flipH="1">
              <a:off x="5812635" y="2323328"/>
              <a:ext cx="4765200" cy="1126348"/>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From the specification</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sp>
        <p:nvSpPr>
          <p:cNvPr id="7" name="내용 개체 틀 2">
            <a:extLst>
              <a:ext uri="{FF2B5EF4-FFF2-40B4-BE49-F238E27FC236}">
                <a16:creationId xmlns:a16="http://schemas.microsoft.com/office/drawing/2014/main" id="{FA11B318-168C-507B-7BF0-5ED18EBA0F9F}"/>
              </a:ext>
            </a:extLst>
          </p:cNvPr>
          <p:cNvSpPr txBox="1">
            <a:spLocks/>
          </p:cNvSpPr>
          <p:nvPr/>
        </p:nvSpPr>
        <p:spPr>
          <a:xfrm>
            <a:off x="3125207" y="5328445"/>
            <a:ext cx="5495063" cy="804936"/>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lang="en-US" altLang="ko-KR" sz="2000" dirty="0">
                <a:solidFill>
                  <a:prstClr val="black"/>
                </a:solidFill>
                <a:latin typeface="Candara" panose="020E0502030303020204" pitchFamily="34" charset="0"/>
                <a:ea typeface="a옛날사진관2" panose="02020600000000000000" pitchFamily="18" charset="-127"/>
              </a:rPr>
              <a:t>Many </a:t>
            </a:r>
            <a:r>
              <a:rPr lang="en-US" altLang="ko-KR" sz="2000" b="1" i="1" dirty="0">
                <a:solidFill>
                  <a:prstClr val="black"/>
                </a:solidFill>
                <a:latin typeface="Candara" panose="020E0502030303020204" pitchFamily="34" charset="0"/>
                <a:ea typeface="a옛날사진관2" panose="02020600000000000000" pitchFamily="18" charset="-127"/>
              </a:rPr>
              <a:t>vendors</a:t>
            </a:r>
            <a:r>
              <a:rPr lang="en-US" altLang="ko-KR" sz="2000" b="1" dirty="0">
                <a:solidFill>
                  <a:prstClr val="black"/>
                </a:solidFill>
                <a:latin typeface="Candara" panose="020E0502030303020204" pitchFamily="34" charset="0"/>
                <a:ea typeface="a옛날사진관2" panose="02020600000000000000" pitchFamily="18" charset="-127"/>
              </a:rPr>
              <a:t> </a:t>
            </a:r>
            <a:r>
              <a:rPr lang="en-US" altLang="ko-KR" sz="2000" b="1" i="1" dirty="0">
                <a:solidFill>
                  <a:prstClr val="black"/>
                </a:solidFill>
                <a:latin typeface="Candara" panose="020E0502030303020204" pitchFamily="34" charset="0"/>
                <a:ea typeface="a옛날사진관2" panose="02020600000000000000" pitchFamily="18" charset="-127"/>
              </a:rPr>
              <a:t>supply</a:t>
            </a:r>
            <a:r>
              <a:rPr lang="en-US" altLang="ko-KR" sz="2000" dirty="0">
                <a:solidFill>
                  <a:prstClr val="black"/>
                </a:solidFill>
                <a:latin typeface="Candara" panose="020E0502030303020204" pitchFamily="34" charset="0"/>
                <a:ea typeface="a옛날사진관2" panose="02020600000000000000" pitchFamily="18" charset="-127"/>
              </a:rPr>
              <a:t> many ingredients to </a:t>
            </a:r>
            <a:r>
              <a:rPr lang="en-US" altLang="ko-KR" sz="2000" b="1" i="1" dirty="0">
                <a:solidFill>
                  <a:prstClr val="black"/>
                </a:solidFill>
                <a:latin typeface="Candara" panose="020E0502030303020204" pitchFamily="34" charset="0"/>
                <a:ea typeface="a옛날사진관2" panose="02020600000000000000" pitchFamily="18" charset="-127"/>
              </a:rPr>
              <a:t>restaurants</a:t>
            </a:r>
            <a:r>
              <a:rPr lang="en-US" altLang="ko-KR" sz="2000" dirty="0">
                <a:solidFill>
                  <a:prstClr val="black"/>
                </a:solidFill>
                <a:latin typeface="Candara" panose="020E0502030303020204" pitchFamily="34" charset="0"/>
                <a:ea typeface="a옛날사진관2" panose="02020600000000000000" pitchFamily="18" charset="-127"/>
              </a:rPr>
              <a:t>.</a:t>
            </a:r>
            <a:endParaRPr kumimoji="0" lang="en-US" altLang="ko-KR" sz="2000" b="1"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sp>
        <p:nvSpPr>
          <p:cNvPr id="8" name="Arrow: Right 7">
            <a:extLst>
              <a:ext uri="{FF2B5EF4-FFF2-40B4-BE49-F238E27FC236}">
                <a16:creationId xmlns:a16="http://schemas.microsoft.com/office/drawing/2014/main" id="{E9DC2615-F931-CB77-3127-610F1A7DFB95}"/>
              </a:ext>
            </a:extLst>
          </p:cNvPr>
          <p:cNvSpPr/>
          <p:nvPr/>
        </p:nvSpPr>
        <p:spPr>
          <a:xfrm rot="5400000">
            <a:off x="5584027" y="4515313"/>
            <a:ext cx="577420" cy="6990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retendard"/>
              <a:cs typeface="+mn-cs"/>
            </a:endParaRPr>
          </a:p>
        </p:txBody>
      </p:sp>
      <p:grpSp>
        <p:nvGrpSpPr>
          <p:cNvPr id="9" name="그룹 46">
            <a:extLst>
              <a:ext uri="{FF2B5EF4-FFF2-40B4-BE49-F238E27FC236}">
                <a16:creationId xmlns:a16="http://schemas.microsoft.com/office/drawing/2014/main" id="{4B2136EB-5FED-B5C5-D38B-5F28EFA74065}"/>
              </a:ext>
            </a:extLst>
          </p:cNvPr>
          <p:cNvGrpSpPr/>
          <p:nvPr/>
        </p:nvGrpSpPr>
        <p:grpSpPr>
          <a:xfrm>
            <a:off x="1598299" y="4819728"/>
            <a:ext cx="1863373" cy="508717"/>
            <a:chOff x="5275573" y="2107608"/>
            <a:chExt cx="5839327" cy="1551429"/>
          </a:xfrm>
          <a:solidFill>
            <a:schemeClr val="accent2">
              <a:lumMod val="20000"/>
              <a:lumOff val="80000"/>
            </a:schemeClr>
          </a:solidFill>
        </p:grpSpPr>
        <p:sp>
          <p:nvSpPr>
            <p:cNvPr id="10" name="사각형: 둥근 모서리 47">
              <a:extLst>
                <a:ext uri="{FF2B5EF4-FFF2-40B4-BE49-F238E27FC236}">
                  <a16:creationId xmlns:a16="http://schemas.microsoft.com/office/drawing/2014/main" id="{965726A8-5B15-6A24-D428-C8212A74FAFE}"/>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11" name="TextBox 10">
              <a:extLst>
                <a:ext uri="{FF2B5EF4-FFF2-40B4-BE49-F238E27FC236}">
                  <a16:creationId xmlns:a16="http://schemas.microsoft.com/office/drawing/2014/main" id="{2C9E8BE4-B7A8-C54E-3962-879F1A8CB783}"/>
                </a:ext>
              </a:extLst>
            </p:cNvPr>
            <p:cNvSpPr txBox="1"/>
            <p:nvPr/>
          </p:nvSpPr>
          <p:spPr>
            <a:xfrm flipH="1">
              <a:off x="5812635" y="2323328"/>
              <a:ext cx="4765200" cy="1126348"/>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Supply</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pic>
        <p:nvPicPr>
          <p:cNvPr id="13" name="Picture 12">
            <a:extLst>
              <a:ext uri="{FF2B5EF4-FFF2-40B4-BE49-F238E27FC236}">
                <a16:creationId xmlns:a16="http://schemas.microsoft.com/office/drawing/2014/main" id="{32A8DEF7-4D50-D034-A704-AAD6AC73D2F2}"/>
              </a:ext>
            </a:extLst>
          </p:cNvPr>
          <p:cNvPicPr>
            <a:picLocks noChangeAspect="1"/>
          </p:cNvPicPr>
          <p:nvPr/>
        </p:nvPicPr>
        <p:blipFill>
          <a:blip r:embed="rId2"/>
          <a:stretch>
            <a:fillRect/>
          </a:stretch>
        </p:blipFill>
        <p:spPr>
          <a:xfrm>
            <a:off x="8812851" y="2998985"/>
            <a:ext cx="3218938" cy="2427863"/>
          </a:xfrm>
          <a:prstGeom prst="rect">
            <a:avLst/>
          </a:prstGeom>
        </p:spPr>
      </p:pic>
      <p:grpSp>
        <p:nvGrpSpPr>
          <p:cNvPr id="14" name="그룹 1">
            <a:extLst>
              <a:ext uri="{FF2B5EF4-FFF2-40B4-BE49-F238E27FC236}">
                <a16:creationId xmlns:a16="http://schemas.microsoft.com/office/drawing/2014/main" id="{C7722DE2-776A-F67C-6FE5-D88AD8595DFE}"/>
              </a:ext>
            </a:extLst>
          </p:cNvPr>
          <p:cNvGrpSpPr/>
          <p:nvPr/>
        </p:nvGrpSpPr>
        <p:grpSpPr>
          <a:xfrm>
            <a:off x="8812851" y="5862842"/>
            <a:ext cx="2934497" cy="541077"/>
            <a:chOff x="5275573" y="2447734"/>
            <a:chExt cx="5839327" cy="981266"/>
          </a:xfrm>
        </p:grpSpPr>
        <p:sp>
          <p:nvSpPr>
            <p:cNvPr id="15" name="사각형: 둥근 모서리 31">
              <a:extLst>
                <a:ext uri="{FF2B5EF4-FFF2-40B4-BE49-F238E27FC236}">
                  <a16:creationId xmlns:a16="http://schemas.microsoft.com/office/drawing/2014/main" id="{D14C32A4-8FA4-2356-1385-17B290D58F44}"/>
                </a:ext>
              </a:extLst>
            </p:cNvPr>
            <p:cNvSpPr/>
            <p:nvPr/>
          </p:nvSpPr>
          <p:spPr>
            <a:xfrm>
              <a:off x="5275573" y="2551046"/>
              <a:ext cx="5839327" cy="877954"/>
            </a:xfrm>
            <a:prstGeom prst="roundRect">
              <a:avLst>
                <a:gd name="adj" fmla="val 48203"/>
              </a:avLst>
            </a:prstGeom>
            <a:solidFill>
              <a:schemeClr val="accent2"/>
            </a:solid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white"/>
                </a:solidFill>
                <a:effectLst/>
                <a:uLnTx/>
                <a:uFillTx/>
                <a:latin typeface="Candara" panose="020E0502030303020204" pitchFamily="34" charset="0"/>
                <a:cs typeface="+mn-cs"/>
              </a:endParaRPr>
            </a:p>
          </p:txBody>
        </p:sp>
        <p:sp>
          <p:nvSpPr>
            <p:cNvPr id="16" name="TextBox 15">
              <a:extLst>
                <a:ext uri="{FF2B5EF4-FFF2-40B4-BE49-F238E27FC236}">
                  <a16:creationId xmlns:a16="http://schemas.microsoft.com/office/drawing/2014/main" id="{A0EB81A8-2256-C2C5-E109-96547D2C1E0C}"/>
                </a:ext>
              </a:extLst>
            </p:cNvPr>
            <p:cNvSpPr txBox="1"/>
            <p:nvPr/>
          </p:nvSpPr>
          <p:spPr>
            <a:xfrm flipH="1">
              <a:off x="5758665" y="2447734"/>
              <a:ext cx="4873134" cy="948881"/>
            </a:xfrm>
            <a:prstGeom prst="rect">
              <a:avLst/>
            </a:prstGeom>
            <a:no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800" dirty="0">
                  <a:solidFill>
                    <a:prstClr val="white"/>
                  </a:solidFill>
                  <a:latin typeface="Candara" panose="020E0502030303020204" pitchFamily="34" charset="0"/>
                  <a:ea typeface="a옛날사진관2" panose="02020600000000000000" pitchFamily="18" charset="-127"/>
                </a:rPr>
                <a:t>Many-to-Many</a:t>
              </a:r>
              <a:endParaRPr kumimoji="0" lang="ko-KR" altLang="en-US" sz="2800" b="0" i="0" u="none" strike="noStrike" kern="1200" cap="none" normalizeH="0" baseline="0" noProof="0" dirty="0">
                <a:ln>
                  <a:noFill/>
                </a:ln>
                <a:solidFill>
                  <a:prstClr val="white"/>
                </a:solidFill>
                <a:effectLst/>
                <a:uLnTx/>
                <a:uFillTx/>
                <a:latin typeface="Candara" panose="020E0502030303020204" pitchFamily="34" charset="0"/>
                <a:ea typeface="a옛날사진관2" panose="02020600000000000000" pitchFamily="18" charset="-127"/>
                <a:cs typeface="+mn-cs"/>
              </a:endParaRPr>
            </a:p>
          </p:txBody>
        </p:sp>
      </p:grpSp>
    </p:spTree>
    <p:extLst>
      <p:ext uri="{BB962C8B-B14F-4D97-AF65-F5344CB8AC3E}">
        <p14:creationId xmlns:p14="http://schemas.microsoft.com/office/powerpoint/2010/main" val="1607875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DC16E78-8819-8219-C770-75C3BD1E4D45}"/>
              </a:ext>
            </a:extLst>
          </p:cNvPr>
          <p:cNvGrpSpPr/>
          <p:nvPr/>
        </p:nvGrpSpPr>
        <p:grpSpPr>
          <a:xfrm>
            <a:off x="6817895" y="872277"/>
            <a:ext cx="5374105" cy="4483771"/>
            <a:chOff x="6817895" y="310803"/>
            <a:chExt cx="5374105" cy="4483771"/>
          </a:xfrm>
        </p:grpSpPr>
        <p:sp>
          <p:nvSpPr>
            <p:cNvPr id="2" name="TextBox 1">
              <a:extLst>
                <a:ext uri="{FF2B5EF4-FFF2-40B4-BE49-F238E27FC236}">
                  <a16:creationId xmlns:a16="http://schemas.microsoft.com/office/drawing/2014/main" id="{1E4D379F-0D7A-E10A-C2FD-B3F877B38412}"/>
                </a:ext>
              </a:extLst>
            </p:cNvPr>
            <p:cNvSpPr txBox="1"/>
            <p:nvPr/>
          </p:nvSpPr>
          <p:spPr>
            <a:xfrm>
              <a:off x="6817895" y="310803"/>
              <a:ext cx="1407758" cy="315471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9900" b="1" i="0" u="none" strike="noStrike" kern="1200" cap="none" spc="0" normalizeH="0" baseline="0" noProof="0" dirty="0">
                  <a:ln>
                    <a:noFill/>
                  </a:ln>
                  <a:solidFill>
                    <a:prstClr val="white"/>
                  </a:solidFill>
                  <a:effectLst/>
                  <a:uLnTx/>
                  <a:uFillTx/>
                  <a:latin typeface="Candara" panose="020E0502030303020204" pitchFamily="34" charset="0"/>
                  <a:ea typeface="+mj-ea"/>
                  <a:cs typeface="+mn-cs"/>
                </a:rPr>
                <a:t>2</a:t>
              </a:r>
              <a:endParaRPr kumimoji="0" lang="ko-KR" altLang="en-US" sz="19900" b="1" i="0" u="none" strike="noStrike" kern="1200" cap="none" spc="0" normalizeH="0" baseline="0" noProof="0" dirty="0">
                <a:ln>
                  <a:noFill/>
                </a:ln>
                <a:solidFill>
                  <a:prstClr val="white"/>
                </a:solidFill>
                <a:effectLst/>
                <a:uLnTx/>
                <a:uFillTx/>
                <a:latin typeface="Candara" panose="020E0502030303020204" pitchFamily="34" charset="0"/>
                <a:ea typeface="+mj-ea"/>
                <a:cs typeface="+mn-cs"/>
              </a:endParaRPr>
            </a:p>
          </p:txBody>
        </p:sp>
        <p:sp>
          <p:nvSpPr>
            <p:cNvPr id="3" name="TextBox 2">
              <a:extLst>
                <a:ext uri="{FF2B5EF4-FFF2-40B4-BE49-F238E27FC236}">
                  <a16:creationId xmlns:a16="http://schemas.microsoft.com/office/drawing/2014/main" id="{773F2969-8E1F-0403-B6B6-037C4B0D5DB2}"/>
                </a:ext>
              </a:extLst>
            </p:cNvPr>
            <p:cNvSpPr txBox="1"/>
            <p:nvPr/>
          </p:nvSpPr>
          <p:spPr>
            <a:xfrm>
              <a:off x="6817895" y="3350782"/>
              <a:ext cx="4605941" cy="677108"/>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800" b="1" i="0" u="none" strike="noStrike" kern="1200" cap="none" spc="0" normalizeH="0" baseline="0" noProof="0" dirty="0">
                  <a:ln>
                    <a:noFill/>
                  </a:ln>
                  <a:solidFill>
                    <a:prstClr val="white"/>
                  </a:solidFill>
                  <a:effectLst/>
                  <a:uLnTx/>
                  <a:uFillTx/>
                  <a:latin typeface="Candara" panose="020E0502030303020204" pitchFamily="34" charset="0"/>
                  <a:ea typeface="a옛날사진관5" panose="02020600000000000000" pitchFamily="18" charset="-127"/>
                  <a:cs typeface="+mn-cs"/>
                </a:rPr>
                <a:t>Tables &amp; E-R Diagram</a:t>
              </a:r>
              <a:endParaRPr kumimoji="0" lang="ko-KR" altLang="en-US" sz="3800" b="1" i="0" u="none" strike="noStrike" kern="1200" cap="none" spc="0" normalizeH="0" baseline="0" noProof="0" dirty="0">
                <a:ln>
                  <a:noFill/>
                </a:ln>
                <a:solidFill>
                  <a:prstClr val="white"/>
                </a:solidFill>
                <a:effectLst/>
                <a:uLnTx/>
                <a:uFillTx/>
                <a:latin typeface="Candara" panose="020E0502030303020204" pitchFamily="34" charset="0"/>
                <a:ea typeface="a옛날사진관5" panose="02020600000000000000" pitchFamily="18" charset="-127"/>
                <a:cs typeface="+mn-cs"/>
              </a:endParaRPr>
            </a:p>
          </p:txBody>
        </p:sp>
        <p:cxnSp>
          <p:nvCxnSpPr>
            <p:cNvPr id="4" name="직선 연결선 3">
              <a:extLst>
                <a:ext uri="{FF2B5EF4-FFF2-40B4-BE49-F238E27FC236}">
                  <a16:creationId xmlns:a16="http://schemas.microsoft.com/office/drawing/2014/main" id="{F9894119-F233-DC33-68F5-7374CF0E569E}"/>
                </a:ext>
              </a:extLst>
            </p:cNvPr>
            <p:cNvCxnSpPr>
              <a:cxnSpLocks/>
            </p:cNvCxnSpPr>
            <p:nvPr/>
          </p:nvCxnSpPr>
          <p:spPr>
            <a:xfrm>
              <a:off x="6817895" y="4545921"/>
              <a:ext cx="5374105"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01021128-BA25-D6FF-656C-87D086ADE451}"/>
                </a:ext>
              </a:extLst>
            </p:cNvPr>
            <p:cNvCxnSpPr>
              <a:cxnSpLocks/>
            </p:cNvCxnSpPr>
            <p:nvPr/>
          </p:nvCxnSpPr>
          <p:spPr>
            <a:xfrm>
              <a:off x="6817895" y="4794574"/>
              <a:ext cx="537410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8806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E19BBCED-F1C1-C64B-7640-32EBC0489A72}"/>
              </a:ext>
            </a:extLst>
          </p:cNvPr>
          <p:cNvSpPr txBox="1"/>
          <p:nvPr/>
        </p:nvSpPr>
        <p:spPr>
          <a:xfrm flipH="1">
            <a:off x="438294" y="486035"/>
            <a:ext cx="6894158" cy="861774"/>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0" b="1" i="0" u="none" strike="noStrike" kern="1200" cap="none" spc="-300" normalizeH="0" baseline="0" noProof="0" dirty="0">
                <a:ln>
                  <a:noFill/>
                </a:ln>
                <a:solidFill>
                  <a:srgbClr val="224D60">
                    <a:lumMod val="50000"/>
                  </a:srgbClr>
                </a:solidFill>
                <a:effectLst/>
                <a:uLnTx/>
                <a:uFillTx/>
                <a:latin typeface="Candara" panose="020E0502030303020204" pitchFamily="34" charset="0"/>
                <a:ea typeface="Verdana" panose="020B0604030504040204" pitchFamily="34" charset="0"/>
                <a:cs typeface="+mn-cs"/>
              </a:rPr>
              <a:t>Tables</a:t>
            </a:r>
          </a:p>
        </p:txBody>
      </p:sp>
      <p:sp>
        <p:nvSpPr>
          <p:cNvPr id="2" name="내용 개체 틀 2">
            <a:extLst>
              <a:ext uri="{FF2B5EF4-FFF2-40B4-BE49-F238E27FC236}">
                <a16:creationId xmlns:a16="http://schemas.microsoft.com/office/drawing/2014/main" id="{A877BC9D-E295-B23D-4F91-1EE74638E35A}"/>
              </a:ext>
            </a:extLst>
          </p:cNvPr>
          <p:cNvSpPr txBox="1">
            <a:spLocks/>
          </p:cNvSpPr>
          <p:nvPr/>
        </p:nvSpPr>
        <p:spPr>
          <a:xfrm>
            <a:off x="2445320" y="2325742"/>
            <a:ext cx="6894158" cy="1292116"/>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16 tables are created.</a:t>
            </a:r>
          </a:p>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lang="en-US" altLang="ko-KR" sz="2400" dirty="0">
                <a:solidFill>
                  <a:prstClr val="black"/>
                </a:solidFill>
                <a:latin typeface="Candara" panose="020E0502030303020204" pitchFamily="34" charset="0"/>
                <a:ea typeface="a옛날사진관2" panose="02020600000000000000" pitchFamily="18" charset="-127"/>
              </a:rPr>
              <a:t>Each table may have constraints for data integrity.</a:t>
            </a:r>
            <a:endParaRPr kumimoji="0" lang="en-US" altLang="ko-KR" sz="24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nvGrpSpPr>
          <p:cNvPr id="5" name="그룹 46">
            <a:extLst>
              <a:ext uri="{FF2B5EF4-FFF2-40B4-BE49-F238E27FC236}">
                <a16:creationId xmlns:a16="http://schemas.microsoft.com/office/drawing/2014/main" id="{82298B14-D23F-DB64-9C3B-F3C065508D07}"/>
              </a:ext>
            </a:extLst>
          </p:cNvPr>
          <p:cNvGrpSpPr/>
          <p:nvPr/>
        </p:nvGrpSpPr>
        <p:grpSpPr>
          <a:xfrm>
            <a:off x="1369867" y="1817025"/>
            <a:ext cx="2150906" cy="508717"/>
            <a:chOff x="5275573" y="2107608"/>
            <a:chExt cx="5839327" cy="1551429"/>
          </a:xfrm>
          <a:solidFill>
            <a:schemeClr val="accent2">
              <a:lumMod val="20000"/>
              <a:lumOff val="80000"/>
            </a:schemeClr>
          </a:solidFill>
        </p:grpSpPr>
        <p:sp>
          <p:nvSpPr>
            <p:cNvPr id="7" name="사각형: 둥근 모서리 47">
              <a:extLst>
                <a:ext uri="{FF2B5EF4-FFF2-40B4-BE49-F238E27FC236}">
                  <a16:creationId xmlns:a16="http://schemas.microsoft.com/office/drawing/2014/main" id="{14287E1F-B01D-B34E-0779-1C40512E5CB1}"/>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11" name="TextBox 10">
              <a:extLst>
                <a:ext uri="{FF2B5EF4-FFF2-40B4-BE49-F238E27FC236}">
                  <a16:creationId xmlns:a16="http://schemas.microsoft.com/office/drawing/2014/main" id="{129AC8A3-1073-E89B-3946-1BAF0C394D02}"/>
                </a:ext>
              </a:extLst>
            </p:cNvPr>
            <p:cNvSpPr txBox="1"/>
            <p:nvPr/>
          </p:nvSpPr>
          <p:spPr>
            <a:xfrm flipH="1">
              <a:off x="5812635" y="2323328"/>
              <a:ext cx="4765200" cy="1126348"/>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Summary</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pic>
        <p:nvPicPr>
          <p:cNvPr id="12" name="Picture 11">
            <a:extLst>
              <a:ext uri="{FF2B5EF4-FFF2-40B4-BE49-F238E27FC236}">
                <a16:creationId xmlns:a16="http://schemas.microsoft.com/office/drawing/2014/main" id="{CF991F07-5AD3-FB99-294A-70EAF774BB38}"/>
              </a:ext>
            </a:extLst>
          </p:cNvPr>
          <p:cNvPicPr>
            <a:picLocks noChangeAspect="1"/>
          </p:cNvPicPr>
          <p:nvPr/>
        </p:nvPicPr>
        <p:blipFill>
          <a:blip r:embed="rId2"/>
          <a:stretch>
            <a:fillRect/>
          </a:stretch>
        </p:blipFill>
        <p:spPr>
          <a:xfrm>
            <a:off x="9451622" y="1411598"/>
            <a:ext cx="2150906" cy="4034803"/>
          </a:xfrm>
          <a:prstGeom prst="rect">
            <a:avLst/>
          </a:prstGeom>
        </p:spPr>
      </p:pic>
      <p:sp>
        <p:nvSpPr>
          <p:cNvPr id="13" name="내용 개체 틀 2">
            <a:extLst>
              <a:ext uri="{FF2B5EF4-FFF2-40B4-BE49-F238E27FC236}">
                <a16:creationId xmlns:a16="http://schemas.microsoft.com/office/drawing/2014/main" id="{C9B87B24-57C0-3BCC-0283-C4B7DD0031A0}"/>
              </a:ext>
            </a:extLst>
          </p:cNvPr>
          <p:cNvSpPr txBox="1">
            <a:spLocks/>
          </p:cNvSpPr>
          <p:nvPr/>
        </p:nvSpPr>
        <p:spPr>
          <a:xfrm>
            <a:off x="2445320" y="4440135"/>
            <a:ext cx="6550861" cy="2115939"/>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lang="en-US" altLang="ko-KR" sz="2400" b="1" u="sng" dirty="0">
                <a:solidFill>
                  <a:srgbClr val="0070C0"/>
                </a:solidFill>
                <a:latin typeface="Candara" panose="020E0502030303020204" pitchFamily="34" charset="0"/>
                <a:ea typeface="a옛날사진관2" panose="02020600000000000000" pitchFamily="18" charset="-127"/>
              </a:rPr>
              <a:t>Primary Key</a:t>
            </a:r>
            <a:r>
              <a:rPr lang="en-US" altLang="ko-KR" sz="2400" dirty="0">
                <a:solidFill>
                  <a:srgbClr val="0070C0"/>
                </a:solidFill>
                <a:latin typeface="Candara" panose="020E0502030303020204" pitchFamily="34" charset="0"/>
                <a:ea typeface="a옛날사진관2" panose="02020600000000000000" pitchFamily="18" charset="-127"/>
              </a:rPr>
              <a:t> </a:t>
            </a:r>
            <a:r>
              <a:rPr lang="en-US" altLang="ko-KR" sz="2400" dirty="0">
                <a:solidFill>
                  <a:prstClr val="black"/>
                </a:solidFill>
                <a:latin typeface="Candara" panose="020E0502030303020204" pitchFamily="34" charset="0"/>
                <a:ea typeface="a옛날사진관2" panose="02020600000000000000" pitchFamily="18" charset="-127"/>
              </a:rPr>
              <a:t>– as it is.</a:t>
            </a:r>
          </a:p>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lang="en-US" altLang="ko-KR" sz="2400" dirty="0">
                <a:solidFill>
                  <a:srgbClr val="00B050"/>
                </a:solidFill>
                <a:latin typeface="Candara" panose="020E0502030303020204" pitchFamily="34" charset="0"/>
                <a:ea typeface="a옛날사진관2" panose="02020600000000000000" pitchFamily="18" charset="-127"/>
              </a:rPr>
              <a:t>Foreign Key</a:t>
            </a:r>
          </a:p>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lang="en-US" altLang="ko-KR" sz="2400" b="1" u="sng" dirty="0">
                <a:solidFill>
                  <a:srgbClr val="00B050"/>
                </a:solidFill>
                <a:latin typeface="Candara" panose="020E0502030303020204" pitchFamily="34" charset="0"/>
                <a:ea typeface="a옛날사진관2" panose="02020600000000000000" pitchFamily="18" charset="-127"/>
              </a:rPr>
              <a:t>Primary Key</a:t>
            </a:r>
            <a:r>
              <a:rPr lang="en-US" altLang="ko-KR" sz="2400" dirty="0">
                <a:solidFill>
                  <a:prstClr val="black"/>
                </a:solidFill>
                <a:latin typeface="Candara" panose="020E0502030303020204" pitchFamily="34" charset="0"/>
                <a:ea typeface="a옛날사진관2" panose="02020600000000000000" pitchFamily="18" charset="-127"/>
              </a:rPr>
              <a:t> in that table – but comes from other tables. </a:t>
            </a:r>
            <a:endParaRPr kumimoji="0" lang="en-US" altLang="ko-KR" sz="24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nvGrpSpPr>
          <p:cNvPr id="14" name="그룹 46">
            <a:extLst>
              <a:ext uri="{FF2B5EF4-FFF2-40B4-BE49-F238E27FC236}">
                <a16:creationId xmlns:a16="http://schemas.microsoft.com/office/drawing/2014/main" id="{DEE48051-0F12-3863-4FB1-4A08F61138E0}"/>
              </a:ext>
            </a:extLst>
          </p:cNvPr>
          <p:cNvGrpSpPr/>
          <p:nvPr/>
        </p:nvGrpSpPr>
        <p:grpSpPr>
          <a:xfrm>
            <a:off x="1369867" y="3931418"/>
            <a:ext cx="2150906" cy="508717"/>
            <a:chOff x="5275573" y="2107608"/>
            <a:chExt cx="5839327" cy="1551429"/>
          </a:xfrm>
          <a:solidFill>
            <a:schemeClr val="accent2">
              <a:lumMod val="20000"/>
              <a:lumOff val="80000"/>
            </a:schemeClr>
          </a:solidFill>
        </p:grpSpPr>
        <p:sp>
          <p:nvSpPr>
            <p:cNvPr id="15" name="사각형: 둥근 모서리 47">
              <a:extLst>
                <a:ext uri="{FF2B5EF4-FFF2-40B4-BE49-F238E27FC236}">
                  <a16:creationId xmlns:a16="http://schemas.microsoft.com/office/drawing/2014/main" id="{1AC921DE-475D-AC5F-F4E8-2626FE1D01CA}"/>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16" name="TextBox 15">
              <a:extLst>
                <a:ext uri="{FF2B5EF4-FFF2-40B4-BE49-F238E27FC236}">
                  <a16:creationId xmlns:a16="http://schemas.microsoft.com/office/drawing/2014/main" id="{63614CC9-F050-1F33-DA10-72078B3D786F}"/>
                </a:ext>
              </a:extLst>
            </p:cNvPr>
            <p:cNvSpPr txBox="1"/>
            <p:nvPr/>
          </p:nvSpPr>
          <p:spPr>
            <a:xfrm flipH="1">
              <a:off x="5812635" y="2323328"/>
              <a:ext cx="4765200" cy="1126348"/>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prstClr val="black"/>
                  </a:solidFill>
                  <a:latin typeface="Candara" panose="020E0502030303020204" pitchFamily="34" charset="0"/>
                  <a:ea typeface="a옛날사진관2" panose="02020600000000000000" pitchFamily="18" charset="-127"/>
                </a:rPr>
                <a:t>Legend</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spTree>
    <p:extLst>
      <p:ext uri="{BB962C8B-B14F-4D97-AF65-F5344CB8AC3E}">
        <p14:creationId xmlns:p14="http://schemas.microsoft.com/office/powerpoint/2010/main" val="2481519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E19BBCED-F1C1-C64B-7640-32EBC0489A72}"/>
              </a:ext>
            </a:extLst>
          </p:cNvPr>
          <p:cNvSpPr txBox="1"/>
          <p:nvPr/>
        </p:nvSpPr>
        <p:spPr>
          <a:xfrm flipH="1">
            <a:off x="438294" y="486035"/>
            <a:ext cx="6894158" cy="861774"/>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0" b="1" i="0" u="none" strike="noStrike" kern="1200" cap="none" spc="-300" normalizeH="0" baseline="0" noProof="0" dirty="0">
                <a:ln>
                  <a:noFill/>
                </a:ln>
                <a:solidFill>
                  <a:srgbClr val="224D60">
                    <a:lumMod val="50000"/>
                  </a:srgbClr>
                </a:solidFill>
                <a:effectLst/>
                <a:uLnTx/>
                <a:uFillTx/>
                <a:latin typeface="Candara" panose="020E0502030303020204" pitchFamily="34" charset="0"/>
                <a:ea typeface="Verdana" panose="020B0604030504040204" pitchFamily="34" charset="0"/>
                <a:cs typeface="+mn-cs"/>
              </a:rPr>
              <a:t>Tables</a:t>
            </a:r>
          </a:p>
        </p:txBody>
      </p:sp>
      <p:sp>
        <p:nvSpPr>
          <p:cNvPr id="2" name="내용 개체 틀 2">
            <a:extLst>
              <a:ext uri="{FF2B5EF4-FFF2-40B4-BE49-F238E27FC236}">
                <a16:creationId xmlns:a16="http://schemas.microsoft.com/office/drawing/2014/main" id="{A877BC9D-E295-B23D-4F91-1EE74638E35A}"/>
              </a:ext>
            </a:extLst>
          </p:cNvPr>
          <p:cNvSpPr txBox="1">
            <a:spLocks/>
          </p:cNvSpPr>
          <p:nvPr/>
        </p:nvSpPr>
        <p:spPr>
          <a:xfrm>
            <a:off x="1746579" y="1347809"/>
            <a:ext cx="8372205" cy="4932221"/>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lang="en-US" altLang="ko-KR" sz="2400" dirty="0">
                <a:solidFill>
                  <a:prstClr val="black"/>
                </a:solidFill>
                <a:latin typeface="Candara" panose="020E0502030303020204" pitchFamily="34" charset="0"/>
                <a:ea typeface="a옛날사진관2" panose="02020600000000000000" pitchFamily="18" charset="-127"/>
              </a:rPr>
              <a:t>Vendor (</a:t>
            </a:r>
            <a:r>
              <a:rPr lang="en-US" altLang="ko-KR" sz="2400" b="1" u="sng" dirty="0" err="1">
                <a:solidFill>
                  <a:srgbClr val="0070C0"/>
                </a:solidFill>
                <a:latin typeface="Candara" panose="020E0502030303020204" pitchFamily="34" charset="0"/>
                <a:ea typeface="a옛날사진관2" panose="02020600000000000000" pitchFamily="18" charset="-127"/>
              </a:rPr>
              <a:t>vendorCode</a:t>
            </a:r>
            <a:r>
              <a:rPr lang="en-US" altLang="ko-KR" sz="2400" dirty="0">
                <a:solidFill>
                  <a:prstClr val="black"/>
                </a:solidFill>
                <a:latin typeface="Candara" panose="020E0502030303020204" pitchFamily="34" charset="0"/>
                <a:ea typeface="a옛날사진관2" panose="02020600000000000000" pitchFamily="18" charset="-127"/>
              </a:rPr>
              <a:t>, </a:t>
            </a:r>
            <a:r>
              <a:rPr lang="en-US" altLang="ko-KR" sz="2400" dirty="0" err="1">
                <a:solidFill>
                  <a:prstClr val="black"/>
                </a:solidFill>
                <a:latin typeface="Candara" panose="020E0502030303020204" pitchFamily="34" charset="0"/>
                <a:ea typeface="a옛날사진관2" panose="02020600000000000000" pitchFamily="18" charset="-127"/>
              </a:rPr>
              <a:t>vendorName</a:t>
            </a:r>
            <a:r>
              <a:rPr lang="en-US" altLang="ko-KR" sz="2400" dirty="0">
                <a:solidFill>
                  <a:prstClr val="black"/>
                </a:solidFill>
                <a:latin typeface="Candara" panose="020E0502030303020204" pitchFamily="34" charset="0"/>
                <a:ea typeface="a옛날사진관2" panose="02020600000000000000" pitchFamily="18" charset="-127"/>
              </a:rPr>
              <a:t>, ingredients, price)</a:t>
            </a:r>
          </a:p>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Owner (</a:t>
            </a:r>
            <a:r>
              <a:rPr kumimoji="0" lang="en-US" altLang="ko-KR" sz="2400" b="1" i="0" u="sng" strike="noStrike" kern="1200" cap="none" spc="0" normalizeH="0" baseline="0" noProof="0" dirty="0">
                <a:ln>
                  <a:noFill/>
                </a:ln>
                <a:solidFill>
                  <a:srgbClr val="0070C0"/>
                </a:solidFill>
                <a:effectLst/>
                <a:uLnTx/>
                <a:uFillTx/>
                <a:latin typeface="Candara" panose="020E0502030303020204" pitchFamily="34" charset="0"/>
                <a:ea typeface="a옛날사진관2" panose="02020600000000000000" pitchFamily="18" charset="-127"/>
                <a:cs typeface="+mn-cs"/>
              </a:rPr>
              <a:t>RRN</a:t>
            </a:r>
            <a:r>
              <a:rPr kumimoji="0" lang="en-US" altLang="ko-KR" sz="24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 </a:t>
            </a:r>
            <a:r>
              <a:rPr kumimoji="0" lang="en-US" altLang="ko-KR" sz="2400" b="0" i="0" u="none" strike="noStrike" kern="1200" cap="none" spc="0" normalizeH="0" baseline="0" noProof="0" dirty="0" err="1">
                <a:ln>
                  <a:noFill/>
                </a:ln>
                <a:solidFill>
                  <a:prstClr val="black"/>
                </a:solidFill>
                <a:effectLst/>
                <a:uLnTx/>
                <a:uFillTx/>
                <a:latin typeface="Candara" panose="020E0502030303020204" pitchFamily="34" charset="0"/>
                <a:ea typeface="a옛날사진관2" panose="02020600000000000000" pitchFamily="18" charset="-127"/>
                <a:cs typeface="+mn-cs"/>
              </a:rPr>
              <a:t>ownerName</a:t>
            </a:r>
            <a:r>
              <a:rPr kumimoji="0" lang="en-US" altLang="ko-KR" sz="24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 </a:t>
            </a:r>
            <a:r>
              <a:rPr kumimoji="0" lang="en-US" altLang="ko-KR" sz="2400" b="0" i="0" u="none" strike="noStrike" kern="1200" cap="none" spc="0" normalizeH="0" baseline="0" noProof="0" dirty="0" err="1">
                <a:ln>
                  <a:noFill/>
                </a:ln>
                <a:solidFill>
                  <a:prstClr val="black"/>
                </a:solidFill>
                <a:effectLst/>
                <a:uLnTx/>
                <a:uFillTx/>
                <a:latin typeface="Candara" panose="020E0502030303020204" pitchFamily="34" charset="0"/>
                <a:ea typeface="a옛날사진관2" panose="02020600000000000000" pitchFamily="18" charset="-127"/>
                <a:cs typeface="+mn-cs"/>
              </a:rPr>
              <a:t>phoneNumber</a:t>
            </a:r>
            <a:r>
              <a:rPr kumimoji="0" lang="en-US" altLang="ko-KR" sz="24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a:t>
            </a:r>
          </a:p>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Restaurant (</a:t>
            </a:r>
            <a:r>
              <a:rPr kumimoji="0" lang="en-US" altLang="ko-KR" sz="2400" b="1" u="sng" strike="noStrike" kern="1200" cap="none" spc="0" normalizeH="0" baseline="0" noProof="0" dirty="0">
                <a:ln>
                  <a:noFill/>
                </a:ln>
                <a:solidFill>
                  <a:srgbClr val="0070C0"/>
                </a:solidFill>
                <a:effectLst/>
                <a:uLnTx/>
                <a:uFillTx/>
                <a:latin typeface="Candara" panose="020E0502030303020204" pitchFamily="34" charset="0"/>
                <a:ea typeface="a옛날사진관2" panose="02020600000000000000" pitchFamily="18" charset="-127"/>
                <a:cs typeface="+mn-cs"/>
              </a:rPr>
              <a:t>	</a:t>
            </a:r>
            <a:r>
              <a:rPr kumimoji="0" lang="en-US" altLang="ko-KR" sz="2400" b="1" u="sng" strike="noStrike" kern="1200" cap="none" spc="0" normalizeH="0" baseline="0" noProof="0" dirty="0" err="1">
                <a:ln>
                  <a:noFill/>
                </a:ln>
                <a:solidFill>
                  <a:srgbClr val="0070C0"/>
                </a:solidFill>
                <a:effectLst/>
                <a:uLnTx/>
                <a:uFillTx/>
                <a:latin typeface="Candara" panose="020E0502030303020204" pitchFamily="34" charset="0"/>
                <a:ea typeface="a옛날사진관2" panose="02020600000000000000" pitchFamily="18" charset="-127"/>
                <a:cs typeface="+mn-cs"/>
              </a:rPr>
              <a:t>restaurantCode</a:t>
            </a:r>
            <a:r>
              <a:rPr kumimoji="0" lang="en-US" altLang="ko-KR" sz="24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 </a:t>
            </a:r>
            <a:r>
              <a:rPr kumimoji="0" lang="en-US" altLang="ko-KR" sz="2400" b="0" i="0" u="none" strike="noStrike" kern="1200" cap="none" spc="0" normalizeH="0" baseline="0" noProof="0" dirty="0" err="1">
                <a:ln>
                  <a:noFill/>
                </a:ln>
                <a:solidFill>
                  <a:prstClr val="black"/>
                </a:solidFill>
                <a:effectLst/>
                <a:uLnTx/>
                <a:uFillTx/>
                <a:latin typeface="Candara" panose="020E0502030303020204" pitchFamily="34" charset="0"/>
                <a:ea typeface="a옛날사진관2" panose="02020600000000000000" pitchFamily="18" charset="-127"/>
                <a:cs typeface="+mn-cs"/>
              </a:rPr>
              <a:t>typeOfDishes</a:t>
            </a:r>
            <a:r>
              <a:rPr kumimoji="0" lang="en-US" altLang="ko-KR" sz="24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 </a:t>
            </a:r>
            <a:r>
              <a:rPr kumimoji="0" lang="en-US" altLang="ko-KR" sz="2400" b="0" i="0" u="none" strike="noStrike" kern="1200" cap="none" spc="0" normalizeH="0" baseline="0" noProof="0" dirty="0" err="1">
                <a:ln>
                  <a:noFill/>
                </a:ln>
                <a:solidFill>
                  <a:prstClr val="black"/>
                </a:solidFill>
                <a:effectLst/>
                <a:uLnTx/>
                <a:uFillTx/>
                <a:latin typeface="Candara" panose="020E0502030303020204" pitchFamily="34" charset="0"/>
                <a:ea typeface="a옛날사진관2" panose="02020600000000000000" pitchFamily="18" charset="-127"/>
                <a:cs typeface="+mn-cs"/>
              </a:rPr>
              <a:t>restaurantName</a:t>
            </a:r>
            <a:r>
              <a:rPr kumimoji="0" lang="en-US" altLang="ko-KR" sz="24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 location, rating, </a:t>
            </a:r>
            <a:r>
              <a:rPr kumimoji="0" lang="en-US" altLang="ko-KR" sz="2400" b="0" i="0" u="none" strike="noStrike" kern="1200" cap="none" spc="0" normalizeH="0" baseline="0" noProof="0" dirty="0" err="1">
                <a:ln>
                  <a:noFill/>
                </a:ln>
                <a:solidFill>
                  <a:prstClr val="black"/>
                </a:solidFill>
                <a:effectLst/>
                <a:uLnTx/>
                <a:uFillTx/>
                <a:latin typeface="Candara" panose="020E0502030303020204" pitchFamily="34" charset="0"/>
                <a:ea typeface="a옛날사진관2" panose="02020600000000000000" pitchFamily="18" charset="-127"/>
                <a:cs typeface="+mn-cs"/>
              </a:rPr>
              <a:t>phoneNumber</a:t>
            </a:r>
            <a:r>
              <a:rPr kumimoji="0" lang="en-US" altLang="ko-KR" sz="24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 </a:t>
            </a:r>
            <a:r>
              <a:rPr kumimoji="0" lang="en-US" altLang="ko-KR" sz="2400" b="0" i="0" u="none" strike="noStrike" kern="1200" cap="none" spc="0" normalizeH="0" baseline="0" noProof="0" dirty="0" err="1">
                <a:ln>
                  <a:noFill/>
                </a:ln>
                <a:solidFill>
                  <a:srgbClr val="00B050"/>
                </a:solidFill>
                <a:effectLst/>
                <a:uLnTx/>
                <a:uFillTx/>
                <a:latin typeface="Candara" panose="020E0502030303020204" pitchFamily="34" charset="0"/>
                <a:ea typeface="a옛날사진관2" panose="02020600000000000000" pitchFamily="18" charset="-127"/>
                <a:cs typeface="+mn-cs"/>
              </a:rPr>
              <a:t>ownerRRN</a:t>
            </a:r>
            <a:r>
              <a:rPr kumimoji="0" lang="en-US" altLang="ko-KR" sz="24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a:t>
            </a:r>
          </a:p>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Supply(</a:t>
            </a:r>
            <a:r>
              <a:rPr kumimoji="0" lang="en-US" altLang="ko-KR" sz="2400" b="1" i="0" u="sng" strike="noStrike" kern="1200" cap="none" spc="0" normalizeH="0" baseline="0" noProof="0" dirty="0" err="1">
                <a:ln>
                  <a:noFill/>
                </a:ln>
                <a:solidFill>
                  <a:srgbClr val="00B050"/>
                </a:solidFill>
                <a:effectLst/>
                <a:uLnTx/>
                <a:uFillTx/>
                <a:latin typeface="Candara" panose="020E0502030303020204" pitchFamily="34" charset="0"/>
                <a:ea typeface="a옛날사진관2" panose="02020600000000000000" pitchFamily="18" charset="-127"/>
                <a:cs typeface="+mn-cs"/>
              </a:rPr>
              <a:t>restaurantCode</a:t>
            </a:r>
            <a:r>
              <a:rPr kumimoji="0" lang="en-US" altLang="ko-KR" sz="2400" b="1" i="0" u="sng" strike="noStrike" kern="1200" cap="none" spc="0" normalizeH="0" baseline="0" noProof="0" dirty="0">
                <a:ln>
                  <a:noFill/>
                </a:ln>
                <a:solidFill>
                  <a:srgbClr val="00B050"/>
                </a:solidFill>
                <a:effectLst/>
                <a:uLnTx/>
                <a:uFillTx/>
                <a:latin typeface="Candara" panose="020E0502030303020204" pitchFamily="34" charset="0"/>
                <a:ea typeface="a옛날사진관2" panose="02020600000000000000" pitchFamily="18" charset="-127"/>
                <a:cs typeface="+mn-cs"/>
              </a:rPr>
              <a:t>, </a:t>
            </a:r>
            <a:r>
              <a:rPr kumimoji="0" lang="en-US" altLang="ko-KR" sz="2400" b="1" i="0" u="sng" strike="noStrike" kern="1200" cap="none" spc="0" normalizeH="0" baseline="0" noProof="0" dirty="0" err="1">
                <a:ln>
                  <a:noFill/>
                </a:ln>
                <a:solidFill>
                  <a:srgbClr val="00B050"/>
                </a:solidFill>
                <a:effectLst/>
                <a:uLnTx/>
                <a:uFillTx/>
                <a:latin typeface="Candara" panose="020E0502030303020204" pitchFamily="34" charset="0"/>
                <a:ea typeface="a옛날사진관2" panose="02020600000000000000" pitchFamily="18" charset="-127"/>
                <a:cs typeface="+mn-cs"/>
              </a:rPr>
              <a:t>vendorCode</a:t>
            </a:r>
            <a:r>
              <a:rPr kumimoji="0" lang="en-US" altLang="ko-KR" sz="24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 </a:t>
            </a:r>
            <a:r>
              <a:rPr kumimoji="0" lang="en-US" altLang="ko-KR" sz="2400" b="0" i="0" u="none" strike="noStrike" kern="1200" cap="none" spc="0" normalizeH="0" baseline="0" noProof="0" dirty="0" err="1">
                <a:ln>
                  <a:noFill/>
                </a:ln>
                <a:solidFill>
                  <a:prstClr val="black"/>
                </a:solidFill>
                <a:effectLst/>
                <a:uLnTx/>
                <a:uFillTx/>
                <a:latin typeface="Candara" panose="020E0502030303020204" pitchFamily="34" charset="0"/>
                <a:ea typeface="a옛날사진관2" panose="02020600000000000000" pitchFamily="18" charset="-127"/>
                <a:cs typeface="+mn-cs"/>
              </a:rPr>
              <a:t>suppliedDate</a:t>
            </a:r>
            <a:r>
              <a:rPr kumimoji="0" lang="en-US" altLang="ko-KR" sz="24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 </a:t>
            </a:r>
            <a:r>
              <a:rPr kumimoji="0" lang="en-US" altLang="ko-KR" sz="2400" b="0" i="0" u="none" strike="noStrike" kern="1200" cap="none" spc="0" normalizeH="0" baseline="0" noProof="0" dirty="0" err="1">
                <a:ln>
                  <a:noFill/>
                </a:ln>
                <a:solidFill>
                  <a:prstClr val="black"/>
                </a:solidFill>
                <a:effectLst/>
                <a:uLnTx/>
                <a:uFillTx/>
                <a:latin typeface="Candara" panose="020E0502030303020204" pitchFamily="34" charset="0"/>
                <a:ea typeface="a옛날사진관2" panose="02020600000000000000" pitchFamily="18" charset="-127"/>
                <a:cs typeface="+mn-cs"/>
              </a:rPr>
              <a:t>suppliedQuantities</a:t>
            </a:r>
            <a:r>
              <a:rPr kumimoji="0" lang="en-US" altLang="ko-KR" sz="24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a:t>
            </a:r>
          </a:p>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lang="en-US" altLang="ko-KR" sz="2400" dirty="0">
                <a:solidFill>
                  <a:prstClr val="black"/>
                </a:solidFill>
                <a:latin typeface="Candara" panose="020E0502030303020204" pitchFamily="34" charset="0"/>
                <a:ea typeface="a옛날사진관2" panose="02020600000000000000" pitchFamily="18" charset="-127"/>
              </a:rPr>
              <a:t>Dish (</a:t>
            </a:r>
            <a:r>
              <a:rPr lang="en-US" altLang="ko-KR" sz="2400" b="1" u="sng" dirty="0" err="1">
                <a:solidFill>
                  <a:srgbClr val="0070C0"/>
                </a:solidFill>
                <a:latin typeface="Candara" panose="020E0502030303020204" pitchFamily="34" charset="0"/>
                <a:ea typeface="a옛날사진관2" panose="02020600000000000000" pitchFamily="18" charset="-127"/>
              </a:rPr>
              <a:t>dishIdentifier</a:t>
            </a:r>
            <a:r>
              <a:rPr lang="en-US" altLang="ko-KR" sz="2400" dirty="0">
                <a:solidFill>
                  <a:prstClr val="black"/>
                </a:solidFill>
                <a:latin typeface="Candara" panose="020E0502030303020204" pitchFamily="34" charset="0"/>
                <a:ea typeface="a옛날사진관2" panose="02020600000000000000" pitchFamily="18" charset="-127"/>
              </a:rPr>
              <a:t>, </a:t>
            </a:r>
            <a:r>
              <a:rPr lang="en-US" altLang="ko-KR" sz="2400" dirty="0" err="1">
                <a:solidFill>
                  <a:prstClr val="black"/>
                </a:solidFill>
                <a:latin typeface="Candara" panose="020E0502030303020204" pitchFamily="34" charset="0"/>
                <a:ea typeface="a옛날사진관2" panose="02020600000000000000" pitchFamily="18" charset="-127"/>
              </a:rPr>
              <a:t>dishName</a:t>
            </a:r>
            <a:r>
              <a:rPr lang="en-US" altLang="ko-KR" sz="2400" dirty="0">
                <a:solidFill>
                  <a:prstClr val="black"/>
                </a:solidFill>
                <a:latin typeface="Candara" panose="020E0502030303020204" pitchFamily="34" charset="0"/>
                <a:ea typeface="a옛날사진관2" panose="02020600000000000000" pitchFamily="18" charset="-127"/>
              </a:rPr>
              <a:t>, </a:t>
            </a:r>
            <a:r>
              <a:rPr lang="en-US" altLang="ko-KR" sz="2400" dirty="0" err="1">
                <a:solidFill>
                  <a:prstClr val="black"/>
                </a:solidFill>
                <a:latin typeface="Candara" panose="020E0502030303020204" pitchFamily="34" charset="0"/>
                <a:ea typeface="a옛날사진관2" panose="02020600000000000000" pitchFamily="18" charset="-127"/>
              </a:rPr>
              <a:t>dishPrice</a:t>
            </a:r>
            <a:r>
              <a:rPr lang="en-US" altLang="ko-KR" sz="2400" dirty="0">
                <a:solidFill>
                  <a:prstClr val="black"/>
                </a:solidFill>
                <a:latin typeface="Candara" panose="020E0502030303020204" pitchFamily="34" charset="0"/>
                <a:ea typeface="a옛날사진관2" panose="02020600000000000000" pitchFamily="18" charset="-127"/>
              </a:rPr>
              <a:t>)</a:t>
            </a:r>
          </a:p>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Serve</a:t>
            </a:r>
            <a:r>
              <a:rPr lang="en-US" altLang="ko-KR" sz="2400" dirty="0">
                <a:solidFill>
                  <a:prstClr val="black"/>
                </a:solidFill>
                <a:latin typeface="Candara" panose="020E0502030303020204" pitchFamily="34" charset="0"/>
                <a:ea typeface="a옛날사진관2" panose="02020600000000000000" pitchFamily="18" charset="-127"/>
              </a:rPr>
              <a:t> (</a:t>
            </a:r>
            <a:r>
              <a:rPr lang="en-US" altLang="ko-KR" sz="2400" b="1" u="sng" dirty="0" err="1">
                <a:solidFill>
                  <a:srgbClr val="00B050"/>
                </a:solidFill>
                <a:latin typeface="Candara" panose="020E0502030303020204" pitchFamily="34" charset="0"/>
                <a:ea typeface="a옛날사진관2" panose="02020600000000000000" pitchFamily="18" charset="-127"/>
              </a:rPr>
              <a:t>restaurantCode</a:t>
            </a:r>
            <a:r>
              <a:rPr lang="en-US" altLang="ko-KR" sz="2400" b="1" u="sng" dirty="0">
                <a:solidFill>
                  <a:srgbClr val="00B050"/>
                </a:solidFill>
                <a:latin typeface="Candara" panose="020E0502030303020204" pitchFamily="34" charset="0"/>
                <a:ea typeface="a옛날사진관2" panose="02020600000000000000" pitchFamily="18" charset="-127"/>
              </a:rPr>
              <a:t>, </a:t>
            </a:r>
            <a:r>
              <a:rPr lang="en-US" altLang="ko-KR" sz="2400" b="1" u="sng" dirty="0" err="1">
                <a:solidFill>
                  <a:srgbClr val="00B050"/>
                </a:solidFill>
                <a:latin typeface="Candara" panose="020E0502030303020204" pitchFamily="34" charset="0"/>
                <a:ea typeface="a옛날사진관2" panose="02020600000000000000" pitchFamily="18" charset="-127"/>
              </a:rPr>
              <a:t>dishIdentifier</a:t>
            </a:r>
            <a:r>
              <a:rPr lang="en-US" altLang="ko-KR" sz="2400" dirty="0">
                <a:solidFill>
                  <a:prstClr val="black"/>
                </a:solidFill>
                <a:latin typeface="Candara" panose="020E0502030303020204" pitchFamily="34" charset="0"/>
                <a:ea typeface="a옛날사진관2" panose="02020600000000000000" pitchFamily="18" charset="-127"/>
              </a:rPr>
              <a:t>)</a:t>
            </a:r>
          </a:p>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Style (</a:t>
            </a:r>
            <a:r>
              <a:rPr kumimoji="0" lang="en-US" altLang="ko-KR" sz="2400" b="1" i="0" u="sng" strike="noStrike" kern="1200" cap="none" spc="0" normalizeH="0" baseline="0" noProof="0" dirty="0" err="1">
                <a:ln>
                  <a:noFill/>
                </a:ln>
                <a:solidFill>
                  <a:srgbClr val="0070C0"/>
                </a:solidFill>
                <a:effectLst/>
                <a:uLnTx/>
                <a:uFillTx/>
                <a:latin typeface="Candara" panose="020E0502030303020204" pitchFamily="34" charset="0"/>
                <a:ea typeface="a옛날사진관2" panose="02020600000000000000" pitchFamily="18" charset="-127"/>
                <a:cs typeface="+mn-cs"/>
              </a:rPr>
              <a:t>styleName</a:t>
            </a:r>
            <a:r>
              <a:rPr kumimoji="0" lang="en-US" altLang="ko-KR" sz="24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 description)</a:t>
            </a:r>
          </a:p>
        </p:txBody>
      </p:sp>
    </p:spTree>
    <p:extLst>
      <p:ext uri="{BB962C8B-B14F-4D97-AF65-F5344CB8AC3E}">
        <p14:creationId xmlns:p14="http://schemas.microsoft.com/office/powerpoint/2010/main" val="2807896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F5C1ACF7-8A35-25CF-FF70-3E0814963361}"/>
              </a:ext>
            </a:extLst>
          </p:cNvPr>
          <p:cNvCxnSpPr>
            <a:cxnSpLocks/>
          </p:cNvCxnSpPr>
          <p:nvPr/>
        </p:nvCxnSpPr>
        <p:spPr>
          <a:xfrm>
            <a:off x="0" y="3447257"/>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5FB81F6-76A1-1777-8953-CB7B9A32A7A3}"/>
              </a:ext>
            </a:extLst>
          </p:cNvPr>
          <p:cNvSpPr txBox="1"/>
          <p:nvPr/>
        </p:nvSpPr>
        <p:spPr>
          <a:xfrm flipH="1">
            <a:off x="438296" y="486035"/>
            <a:ext cx="4873136" cy="523220"/>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rPr>
              <a:t>Overview</a:t>
            </a:r>
            <a:endParaRPr kumimoji="0" lang="ko-KR" altLang="en-US" sz="28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endParaRPr>
          </a:p>
        </p:txBody>
      </p:sp>
      <p:grpSp>
        <p:nvGrpSpPr>
          <p:cNvPr id="12" name="Group 11">
            <a:extLst>
              <a:ext uri="{FF2B5EF4-FFF2-40B4-BE49-F238E27FC236}">
                <a16:creationId xmlns:a16="http://schemas.microsoft.com/office/drawing/2014/main" id="{60BBE6BD-6EA0-2D14-AB45-CE4E7191180F}"/>
              </a:ext>
            </a:extLst>
          </p:cNvPr>
          <p:cNvGrpSpPr/>
          <p:nvPr/>
        </p:nvGrpSpPr>
        <p:grpSpPr>
          <a:xfrm>
            <a:off x="361071" y="2606040"/>
            <a:ext cx="1645920" cy="1645920"/>
            <a:chOff x="385848" y="2454501"/>
            <a:chExt cx="1985511" cy="1985511"/>
          </a:xfrm>
        </p:grpSpPr>
        <p:sp>
          <p:nvSpPr>
            <p:cNvPr id="7" name="타원 6">
              <a:extLst>
                <a:ext uri="{FF2B5EF4-FFF2-40B4-BE49-F238E27FC236}">
                  <a16:creationId xmlns:a16="http://schemas.microsoft.com/office/drawing/2014/main" id="{68BDFDEA-2A55-402D-6599-C07C84E494E6}"/>
                </a:ext>
              </a:extLst>
            </p:cNvPr>
            <p:cNvSpPr/>
            <p:nvPr/>
          </p:nvSpPr>
          <p:spPr>
            <a:xfrm>
              <a:off x="385848" y="2454501"/>
              <a:ext cx="1985511" cy="1985511"/>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ndara" panose="020E0502030303020204" pitchFamily="34" charset="0"/>
                <a:cs typeface="+mn-cs"/>
              </a:endParaRPr>
            </a:p>
          </p:txBody>
        </p:sp>
        <p:sp>
          <p:nvSpPr>
            <p:cNvPr id="11" name="TextBox 10">
              <a:extLst>
                <a:ext uri="{FF2B5EF4-FFF2-40B4-BE49-F238E27FC236}">
                  <a16:creationId xmlns:a16="http://schemas.microsoft.com/office/drawing/2014/main" id="{4944080C-AE31-0B6A-5362-529043FB2DAB}"/>
                </a:ext>
              </a:extLst>
            </p:cNvPr>
            <p:cNvSpPr txBox="1"/>
            <p:nvPr/>
          </p:nvSpPr>
          <p:spPr>
            <a:xfrm>
              <a:off x="515682" y="3229130"/>
              <a:ext cx="1725843" cy="43625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750" b="1" dirty="0">
                  <a:solidFill>
                    <a:srgbClr val="224D60">
                      <a:lumMod val="50000"/>
                    </a:srgbClr>
                  </a:solidFill>
                  <a:latin typeface="Candara" panose="020E0502030303020204" pitchFamily="34" charset="0"/>
                  <a:ea typeface="a옛날사진관5" panose="02020600000000000000" pitchFamily="18" charset="-127"/>
                </a:rPr>
                <a:t>Specification</a:t>
              </a:r>
              <a:endParaRPr kumimoji="0" lang="ko-KR" altLang="en-US" sz="175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endParaRPr>
            </a:p>
          </p:txBody>
        </p:sp>
      </p:grpSp>
      <p:grpSp>
        <p:nvGrpSpPr>
          <p:cNvPr id="9" name="Group 8">
            <a:extLst>
              <a:ext uri="{FF2B5EF4-FFF2-40B4-BE49-F238E27FC236}">
                <a16:creationId xmlns:a16="http://schemas.microsoft.com/office/drawing/2014/main" id="{2DDB865B-1484-3FB4-B237-56DF79124A50}"/>
              </a:ext>
            </a:extLst>
          </p:cNvPr>
          <p:cNvGrpSpPr/>
          <p:nvPr/>
        </p:nvGrpSpPr>
        <p:grpSpPr>
          <a:xfrm>
            <a:off x="2321964" y="2606044"/>
            <a:ext cx="1645920" cy="1645920"/>
            <a:chOff x="2747747" y="2454501"/>
            <a:chExt cx="1985511" cy="1985511"/>
          </a:xfrm>
        </p:grpSpPr>
        <p:sp>
          <p:nvSpPr>
            <p:cNvPr id="17" name="타원 16">
              <a:extLst>
                <a:ext uri="{FF2B5EF4-FFF2-40B4-BE49-F238E27FC236}">
                  <a16:creationId xmlns:a16="http://schemas.microsoft.com/office/drawing/2014/main" id="{87690F6B-F284-543B-FCDB-3D83D88A39A1}"/>
                </a:ext>
              </a:extLst>
            </p:cNvPr>
            <p:cNvSpPr/>
            <p:nvPr/>
          </p:nvSpPr>
          <p:spPr>
            <a:xfrm>
              <a:off x="2747747" y="2454501"/>
              <a:ext cx="1985511" cy="1985511"/>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ndara" panose="020E0502030303020204" pitchFamily="34" charset="0"/>
                <a:cs typeface="+mn-cs"/>
              </a:endParaRPr>
            </a:p>
          </p:txBody>
        </p:sp>
        <p:sp>
          <p:nvSpPr>
            <p:cNvPr id="18" name="TextBox 17">
              <a:extLst>
                <a:ext uri="{FF2B5EF4-FFF2-40B4-BE49-F238E27FC236}">
                  <a16:creationId xmlns:a16="http://schemas.microsoft.com/office/drawing/2014/main" id="{19FA85B1-CDB7-6A2C-D24C-D84BA7A42E59}"/>
                </a:ext>
              </a:extLst>
            </p:cNvPr>
            <p:cNvSpPr txBox="1"/>
            <p:nvPr/>
          </p:nvSpPr>
          <p:spPr>
            <a:xfrm>
              <a:off x="2822292" y="2890335"/>
              <a:ext cx="1831868" cy="1113834"/>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latinLnBrk="1">
                <a:defRPr/>
              </a:pPr>
              <a:r>
                <a:rPr kumimoji="0" lang="en-US" altLang="ko-KR"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rPr>
                <a:t>Entities, </a:t>
              </a:r>
              <a:r>
                <a:rPr lang="en-US" altLang="ko-KR" b="1" dirty="0">
                  <a:solidFill>
                    <a:srgbClr val="224D60">
                      <a:lumMod val="50000"/>
                    </a:srgbClr>
                  </a:solidFill>
                  <a:latin typeface="Candara" panose="020E0502030303020204" pitchFamily="34" charset="0"/>
                  <a:ea typeface="a옛날사진관5" panose="02020600000000000000" pitchFamily="18" charset="-127"/>
                </a:rPr>
                <a:t>Relationships &amp; Types</a:t>
              </a:r>
              <a:endParaRPr kumimoji="0" lang="en-US" altLang="ko-KR"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endParaRPr>
            </a:p>
          </p:txBody>
        </p:sp>
      </p:grpSp>
      <p:grpSp>
        <p:nvGrpSpPr>
          <p:cNvPr id="4" name="Group 3">
            <a:extLst>
              <a:ext uri="{FF2B5EF4-FFF2-40B4-BE49-F238E27FC236}">
                <a16:creationId xmlns:a16="http://schemas.microsoft.com/office/drawing/2014/main" id="{3E63744D-C71D-9A10-E0B0-FABD6861D727}"/>
              </a:ext>
            </a:extLst>
          </p:cNvPr>
          <p:cNvGrpSpPr/>
          <p:nvPr/>
        </p:nvGrpSpPr>
        <p:grpSpPr>
          <a:xfrm>
            <a:off x="6243750" y="2624301"/>
            <a:ext cx="1645920" cy="1645920"/>
            <a:chOff x="9775006" y="2454501"/>
            <a:chExt cx="1985511" cy="1985511"/>
          </a:xfrm>
        </p:grpSpPr>
        <p:sp>
          <p:nvSpPr>
            <p:cNvPr id="26" name="타원 25">
              <a:extLst>
                <a:ext uri="{FF2B5EF4-FFF2-40B4-BE49-F238E27FC236}">
                  <a16:creationId xmlns:a16="http://schemas.microsoft.com/office/drawing/2014/main" id="{4F6E352E-A324-ADF9-1FF4-46DAFB86DBC6}"/>
                </a:ext>
              </a:extLst>
            </p:cNvPr>
            <p:cNvSpPr/>
            <p:nvPr/>
          </p:nvSpPr>
          <p:spPr>
            <a:xfrm>
              <a:off x="9775006" y="2454501"/>
              <a:ext cx="1985511" cy="1985511"/>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ndara" panose="020E0502030303020204" pitchFamily="34" charset="0"/>
                <a:cs typeface="+mn-cs"/>
              </a:endParaRPr>
            </a:p>
          </p:txBody>
        </p:sp>
        <p:sp>
          <p:nvSpPr>
            <p:cNvPr id="27" name="TextBox 26">
              <a:extLst>
                <a:ext uri="{FF2B5EF4-FFF2-40B4-BE49-F238E27FC236}">
                  <a16:creationId xmlns:a16="http://schemas.microsoft.com/office/drawing/2014/main" id="{C6823E70-348E-FBCB-C60A-628EDDA419E4}"/>
                </a:ext>
              </a:extLst>
            </p:cNvPr>
            <p:cNvSpPr txBox="1"/>
            <p:nvPr/>
          </p:nvSpPr>
          <p:spPr>
            <a:xfrm>
              <a:off x="9901528" y="2946031"/>
              <a:ext cx="1725843" cy="100245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224D60">
                      <a:lumMod val="50000"/>
                    </a:srgbClr>
                  </a:solidFill>
                  <a:latin typeface="Candara" panose="020E0502030303020204" pitchFamily="34" charset="0"/>
                  <a:ea typeface="a옛날사진관5" panose="02020600000000000000" pitchFamily="18" charset="-127"/>
                </a:rPr>
                <a:t>E-R Diagram</a:t>
              </a:r>
              <a:endParaRPr kumimoji="0" lang="ko-KR" altLang="en-US" sz="24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endParaRPr>
            </a:p>
          </p:txBody>
        </p:sp>
      </p:grpSp>
      <p:grpSp>
        <p:nvGrpSpPr>
          <p:cNvPr id="5" name="Group 4">
            <a:extLst>
              <a:ext uri="{FF2B5EF4-FFF2-40B4-BE49-F238E27FC236}">
                <a16:creationId xmlns:a16="http://schemas.microsoft.com/office/drawing/2014/main" id="{12EA2BE3-B842-5639-914E-80007A061911}"/>
              </a:ext>
            </a:extLst>
          </p:cNvPr>
          <p:cNvGrpSpPr/>
          <p:nvPr/>
        </p:nvGrpSpPr>
        <p:grpSpPr>
          <a:xfrm>
            <a:off x="8204643" y="2624301"/>
            <a:ext cx="1645920" cy="1645920"/>
            <a:chOff x="9775006" y="2454501"/>
            <a:chExt cx="1985511" cy="1985511"/>
          </a:xfrm>
        </p:grpSpPr>
        <p:sp>
          <p:nvSpPr>
            <p:cNvPr id="6" name="타원 25">
              <a:extLst>
                <a:ext uri="{FF2B5EF4-FFF2-40B4-BE49-F238E27FC236}">
                  <a16:creationId xmlns:a16="http://schemas.microsoft.com/office/drawing/2014/main" id="{462F59A6-0782-2A4B-FF07-132E11F56E9F}"/>
                </a:ext>
              </a:extLst>
            </p:cNvPr>
            <p:cNvSpPr/>
            <p:nvPr/>
          </p:nvSpPr>
          <p:spPr>
            <a:xfrm>
              <a:off x="9775006" y="2454501"/>
              <a:ext cx="1985511" cy="1985511"/>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ndara" panose="020E0502030303020204" pitchFamily="34" charset="0"/>
                <a:cs typeface="+mn-cs"/>
              </a:endParaRPr>
            </a:p>
          </p:txBody>
        </p:sp>
        <p:sp>
          <p:nvSpPr>
            <p:cNvPr id="8" name="TextBox 7">
              <a:extLst>
                <a:ext uri="{FF2B5EF4-FFF2-40B4-BE49-F238E27FC236}">
                  <a16:creationId xmlns:a16="http://schemas.microsoft.com/office/drawing/2014/main" id="{52978AD7-9000-CA8E-42DD-DE6E4C3B4646}"/>
                </a:ext>
              </a:extLst>
            </p:cNvPr>
            <p:cNvSpPr txBox="1"/>
            <p:nvPr/>
          </p:nvSpPr>
          <p:spPr>
            <a:xfrm>
              <a:off x="9839922" y="2983154"/>
              <a:ext cx="1855678" cy="928194"/>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2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rPr>
                <a:t>SQL Queries</a:t>
              </a:r>
              <a:endParaRPr kumimoji="0" lang="ko-KR" altLang="en-US" sz="22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endParaRPr>
            </a:p>
          </p:txBody>
        </p:sp>
      </p:grpSp>
      <p:sp>
        <p:nvSpPr>
          <p:cNvPr id="16" name="사각형: 둥근 모서리 31">
            <a:extLst>
              <a:ext uri="{FF2B5EF4-FFF2-40B4-BE49-F238E27FC236}">
                <a16:creationId xmlns:a16="http://schemas.microsoft.com/office/drawing/2014/main" id="{ED3C6E1D-D111-F652-E93C-396FA7680FE6}"/>
              </a:ext>
            </a:extLst>
          </p:cNvPr>
          <p:cNvSpPr/>
          <p:nvPr/>
        </p:nvSpPr>
        <p:spPr>
          <a:xfrm>
            <a:off x="1184030" y="4613251"/>
            <a:ext cx="2024996" cy="783545"/>
          </a:xfrm>
          <a:prstGeom prst="roundRect">
            <a:avLst>
              <a:gd name="adj" fmla="val 48203"/>
            </a:avLst>
          </a:prstGeom>
          <a:solidFill>
            <a:schemeClr val="accent2"/>
          </a:solid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white"/>
                </a:solidFill>
                <a:effectLst/>
                <a:uLnTx/>
                <a:uFillTx/>
                <a:latin typeface="Candara" panose="020E0502030303020204" pitchFamily="34" charset="0"/>
                <a:cs typeface="+mn-cs"/>
              </a:rPr>
              <a:t>Part 1</a:t>
            </a:r>
            <a:endParaRPr kumimoji="0" lang="ko-KR" altLang="en-US" sz="2800" b="0" i="0" u="none" strike="noStrike" kern="1200" cap="none" spc="0" normalizeH="0" baseline="0" noProof="0" dirty="0">
              <a:ln>
                <a:noFill/>
              </a:ln>
              <a:solidFill>
                <a:prstClr val="white"/>
              </a:solidFill>
              <a:effectLst/>
              <a:uLnTx/>
              <a:uFillTx/>
              <a:latin typeface="Candara" panose="020E0502030303020204" pitchFamily="34" charset="0"/>
              <a:cs typeface="+mn-cs"/>
            </a:endParaRPr>
          </a:p>
        </p:txBody>
      </p:sp>
      <p:grpSp>
        <p:nvGrpSpPr>
          <p:cNvPr id="23" name="Group 22">
            <a:extLst>
              <a:ext uri="{FF2B5EF4-FFF2-40B4-BE49-F238E27FC236}">
                <a16:creationId xmlns:a16="http://schemas.microsoft.com/office/drawing/2014/main" id="{D156A88C-69EB-F080-2CE7-E05CBDC9C8D8}"/>
              </a:ext>
            </a:extLst>
          </p:cNvPr>
          <p:cNvGrpSpPr/>
          <p:nvPr/>
        </p:nvGrpSpPr>
        <p:grpSpPr>
          <a:xfrm>
            <a:off x="4282857" y="2606044"/>
            <a:ext cx="1645920" cy="1645920"/>
            <a:chOff x="2747747" y="2454501"/>
            <a:chExt cx="1985511" cy="1985511"/>
          </a:xfrm>
        </p:grpSpPr>
        <p:sp>
          <p:nvSpPr>
            <p:cNvPr id="24" name="타원 16">
              <a:extLst>
                <a:ext uri="{FF2B5EF4-FFF2-40B4-BE49-F238E27FC236}">
                  <a16:creationId xmlns:a16="http://schemas.microsoft.com/office/drawing/2014/main" id="{B3AB66A5-00E5-C0B1-774D-31AB06D7510C}"/>
                </a:ext>
              </a:extLst>
            </p:cNvPr>
            <p:cNvSpPr/>
            <p:nvPr/>
          </p:nvSpPr>
          <p:spPr>
            <a:xfrm>
              <a:off x="2747747" y="2454501"/>
              <a:ext cx="1985511" cy="1985511"/>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ndara" panose="020E0502030303020204" pitchFamily="34" charset="0"/>
                <a:cs typeface="+mn-cs"/>
              </a:endParaRPr>
            </a:p>
          </p:txBody>
        </p:sp>
        <p:sp>
          <p:nvSpPr>
            <p:cNvPr id="25" name="TextBox 24">
              <a:extLst>
                <a:ext uri="{FF2B5EF4-FFF2-40B4-BE49-F238E27FC236}">
                  <a16:creationId xmlns:a16="http://schemas.microsoft.com/office/drawing/2014/main" id="{479BEF04-EEEA-7BA5-D3BF-4D043184F59C}"/>
                </a:ext>
              </a:extLst>
            </p:cNvPr>
            <p:cNvSpPr txBox="1"/>
            <p:nvPr/>
          </p:nvSpPr>
          <p:spPr>
            <a:xfrm>
              <a:off x="2826846" y="3153688"/>
              <a:ext cx="1831868" cy="63117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latinLnBrk="1">
                <a:defRPr/>
              </a:pPr>
              <a:r>
                <a:rPr kumimoji="0" lang="en-US" altLang="ko-KR" sz="28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rPr>
                <a:t>Tables</a:t>
              </a:r>
            </a:p>
          </p:txBody>
        </p:sp>
      </p:grpSp>
      <p:sp>
        <p:nvSpPr>
          <p:cNvPr id="28" name="사각형: 둥근 모서리 31">
            <a:extLst>
              <a:ext uri="{FF2B5EF4-FFF2-40B4-BE49-F238E27FC236}">
                <a16:creationId xmlns:a16="http://schemas.microsoft.com/office/drawing/2014/main" id="{18931ED6-311C-46D6-93FE-C2512509AB5C}"/>
              </a:ext>
            </a:extLst>
          </p:cNvPr>
          <p:cNvSpPr/>
          <p:nvPr/>
        </p:nvSpPr>
        <p:spPr>
          <a:xfrm>
            <a:off x="5083502" y="4613251"/>
            <a:ext cx="2024996" cy="783545"/>
          </a:xfrm>
          <a:prstGeom prst="roundRect">
            <a:avLst>
              <a:gd name="adj" fmla="val 48203"/>
            </a:avLst>
          </a:prstGeom>
          <a:solidFill>
            <a:schemeClr val="accent2"/>
          </a:solid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white"/>
                </a:solidFill>
                <a:effectLst/>
                <a:uLnTx/>
                <a:uFillTx/>
                <a:latin typeface="Candara" panose="020E0502030303020204" pitchFamily="34" charset="0"/>
                <a:cs typeface="+mn-cs"/>
              </a:rPr>
              <a:t>Part 2</a:t>
            </a:r>
            <a:endParaRPr kumimoji="0" lang="ko-KR" altLang="en-US" sz="2800" b="0" i="0" u="none" strike="noStrike" kern="1200" cap="none" spc="0" normalizeH="0" baseline="0" noProof="0" dirty="0">
              <a:ln>
                <a:noFill/>
              </a:ln>
              <a:solidFill>
                <a:prstClr val="white"/>
              </a:solidFill>
              <a:effectLst/>
              <a:uLnTx/>
              <a:uFillTx/>
              <a:latin typeface="Candara" panose="020E0502030303020204" pitchFamily="34" charset="0"/>
              <a:cs typeface="+mn-cs"/>
            </a:endParaRPr>
          </a:p>
        </p:txBody>
      </p:sp>
      <p:sp>
        <p:nvSpPr>
          <p:cNvPr id="29" name="사각형: 둥근 모서리 31">
            <a:extLst>
              <a:ext uri="{FF2B5EF4-FFF2-40B4-BE49-F238E27FC236}">
                <a16:creationId xmlns:a16="http://schemas.microsoft.com/office/drawing/2014/main" id="{CF9865BC-07A3-CD7B-3E2E-E262AC87E9DF}"/>
              </a:ext>
            </a:extLst>
          </p:cNvPr>
          <p:cNvSpPr/>
          <p:nvPr/>
        </p:nvSpPr>
        <p:spPr>
          <a:xfrm>
            <a:off x="8258456" y="4644740"/>
            <a:ext cx="1538293" cy="741863"/>
          </a:xfrm>
          <a:prstGeom prst="roundRect">
            <a:avLst>
              <a:gd name="adj" fmla="val 48203"/>
            </a:avLst>
          </a:prstGeom>
          <a:solidFill>
            <a:schemeClr val="accent2"/>
          </a:solid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white"/>
                </a:solidFill>
                <a:effectLst/>
                <a:uLnTx/>
                <a:uFillTx/>
                <a:latin typeface="Candara" panose="020E0502030303020204" pitchFamily="34" charset="0"/>
                <a:cs typeface="+mn-cs"/>
              </a:rPr>
              <a:t>Part 3</a:t>
            </a:r>
            <a:endParaRPr kumimoji="0" lang="ko-KR" altLang="en-US" sz="2800" b="0" i="0" u="none" strike="noStrike" kern="1200" cap="none" spc="0" normalizeH="0" baseline="0" noProof="0" dirty="0">
              <a:ln>
                <a:noFill/>
              </a:ln>
              <a:solidFill>
                <a:prstClr val="white"/>
              </a:solidFill>
              <a:effectLst/>
              <a:uLnTx/>
              <a:uFillTx/>
              <a:latin typeface="Candara" panose="020E0502030303020204" pitchFamily="34" charset="0"/>
              <a:cs typeface="+mn-cs"/>
            </a:endParaRPr>
          </a:p>
        </p:txBody>
      </p:sp>
      <p:grpSp>
        <p:nvGrpSpPr>
          <p:cNvPr id="15" name="Group 14">
            <a:extLst>
              <a:ext uri="{FF2B5EF4-FFF2-40B4-BE49-F238E27FC236}">
                <a16:creationId xmlns:a16="http://schemas.microsoft.com/office/drawing/2014/main" id="{052FFEDC-3070-9449-6289-D5F892F4127D}"/>
              </a:ext>
            </a:extLst>
          </p:cNvPr>
          <p:cNvGrpSpPr/>
          <p:nvPr/>
        </p:nvGrpSpPr>
        <p:grpSpPr>
          <a:xfrm>
            <a:off x="10165536" y="2624301"/>
            <a:ext cx="1645920" cy="1645920"/>
            <a:chOff x="9775006" y="2454501"/>
            <a:chExt cx="1985511" cy="1985511"/>
          </a:xfrm>
        </p:grpSpPr>
        <p:sp>
          <p:nvSpPr>
            <p:cNvPr id="19" name="타원 25">
              <a:extLst>
                <a:ext uri="{FF2B5EF4-FFF2-40B4-BE49-F238E27FC236}">
                  <a16:creationId xmlns:a16="http://schemas.microsoft.com/office/drawing/2014/main" id="{D6A313C2-F874-2D7B-8096-575BD006BE94}"/>
                </a:ext>
              </a:extLst>
            </p:cNvPr>
            <p:cNvSpPr/>
            <p:nvPr/>
          </p:nvSpPr>
          <p:spPr>
            <a:xfrm>
              <a:off x="9775006" y="2454501"/>
              <a:ext cx="1985511" cy="1985511"/>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ndara" panose="020E0502030303020204" pitchFamily="34" charset="0"/>
                <a:cs typeface="+mn-cs"/>
              </a:endParaRPr>
            </a:p>
          </p:txBody>
        </p:sp>
        <p:sp>
          <p:nvSpPr>
            <p:cNvPr id="20" name="TextBox 19">
              <a:extLst>
                <a:ext uri="{FF2B5EF4-FFF2-40B4-BE49-F238E27FC236}">
                  <a16:creationId xmlns:a16="http://schemas.microsoft.com/office/drawing/2014/main" id="{29473948-BA25-857A-FBD1-396A92C03BC9}"/>
                </a:ext>
              </a:extLst>
            </p:cNvPr>
            <p:cNvSpPr txBox="1"/>
            <p:nvPr/>
          </p:nvSpPr>
          <p:spPr>
            <a:xfrm>
              <a:off x="9839922" y="2983154"/>
              <a:ext cx="1855678" cy="928194"/>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200" b="1" dirty="0">
                  <a:solidFill>
                    <a:srgbClr val="224D60">
                      <a:lumMod val="50000"/>
                    </a:srgbClr>
                  </a:solidFill>
                  <a:latin typeface="Candara" panose="020E0502030303020204" pitchFamily="34" charset="0"/>
                  <a:ea typeface="a옛날사진관5" panose="02020600000000000000" pitchFamily="18" charset="-127"/>
                </a:rPr>
                <a:t>Demo Program</a:t>
              </a:r>
              <a:endParaRPr kumimoji="0" lang="ko-KR" altLang="en-US" sz="22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endParaRPr>
            </a:p>
          </p:txBody>
        </p:sp>
      </p:grpSp>
      <p:sp>
        <p:nvSpPr>
          <p:cNvPr id="22" name="사각형: 둥근 모서리 31">
            <a:extLst>
              <a:ext uri="{FF2B5EF4-FFF2-40B4-BE49-F238E27FC236}">
                <a16:creationId xmlns:a16="http://schemas.microsoft.com/office/drawing/2014/main" id="{DE2BCC1C-1EF0-33D1-ED68-5D4E2C4036B4}"/>
              </a:ext>
            </a:extLst>
          </p:cNvPr>
          <p:cNvSpPr/>
          <p:nvPr/>
        </p:nvSpPr>
        <p:spPr>
          <a:xfrm>
            <a:off x="10219348" y="4617416"/>
            <a:ext cx="1538293" cy="741863"/>
          </a:xfrm>
          <a:prstGeom prst="roundRect">
            <a:avLst>
              <a:gd name="adj" fmla="val 48203"/>
            </a:avLst>
          </a:prstGeom>
          <a:solidFill>
            <a:schemeClr val="accent2"/>
          </a:solid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white"/>
                </a:solidFill>
                <a:effectLst/>
                <a:uLnTx/>
                <a:uFillTx/>
                <a:latin typeface="Candara" panose="020E0502030303020204" pitchFamily="34" charset="0"/>
                <a:cs typeface="+mn-cs"/>
              </a:rPr>
              <a:t>Part 4</a:t>
            </a:r>
            <a:endParaRPr kumimoji="0" lang="ko-KR" altLang="en-US" sz="2800" b="0" i="0" u="none" strike="noStrike" kern="1200" cap="none" spc="0" normalizeH="0" baseline="0" noProof="0" dirty="0">
              <a:ln>
                <a:noFill/>
              </a:ln>
              <a:solidFill>
                <a:prstClr val="white"/>
              </a:solidFill>
              <a:effectLst/>
              <a:uLnTx/>
              <a:uFillTx/>
              <a:latin typeface="Candara" panose="020E0502030303020204" pitchFamily="34" charset="0"/>
              <a:cs typeface="+mn-cs"/>
            </a:endParaRPr>
          </a:p>
        </p:txBody>
      </p:sp>
    </p:spTree>
    <p:extLst>
      <p:ext uri="{BB962C8B-B14F-4D97-AF65-F5344CB8AC3E}">
        <p14:creationId xmlns:p14="http://schemas.microsoft.com/office/powerpoint/2010/main" val="2407302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E19BBCED-F1C1-C64B-7640-32EBC0489A72}"/>
              </a:ext>
            </a:extLst>
          </p:cNvPr>
          <p:cNvSpPr txBox="1"/>
          <p:nvPr/>
        </p:nvSpPr>
        <p:spPr>
          <a:xfrm flipH="1">
            <a:off x="438294" y="486035"/>
            <a:ext cx="6894158" cy="861774"/>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0" b="1" i="0" u="none" strike="noStrike" kern="1200" cap="none" spc="-300" normalizeH="0" baseline="0" noProof="0" dirty="0">
                <a:ln>
                  <a:noFill/>
                </a:ln>
                <a:solidFill>
                  <a:srgbClr val="224D60">
                    <a:lumMod val="50000"/>
                  </a:srgbClr>
                </a:solidFill>
                <a:effectLst/>
                <a:uLnTx/>
                <a:uFillTx/>
                <a:latin typeface="Candara" panose="020E0502030303020204" pitchFamily="34" charset="0"/>
                <a:ea typeface="Verdana" panose="020B0604030504040204" pitchFamily="34" charset="0"/>
                <a:cs typeface="+mn-cs"/>
              </a:rPr>
              <a:t>Tables</a:t>
            </a:r>
          </a:p>
        </p:txBody>
      </p:sp>
      <p:sp>
        <p:nvSpPr>
          <p:cNvPr id="2" name="내용 개체 틀 2">
            <a:extLst>
              <a:ext uri="{FF2B5EF4-FFF2-40B4-BE49-F238E27FC236}">
                <a16:creationId xmlns:a16="http://schemas.microsoft.com/office/drawing/2014/main" id="{A877BC9D-E295-B23D-4F91-1EE74638E35A}"/>
              </a:ext>
            </a:extLst>
          </p:cNvPr>
          <p:cNvSpPr txBox="1">
            <a:spLocks/>
          </p:cNvSpPr>
          <p:nvPr/>
        </p:nvSpPr>
        <p:spPr>
          <a:xfrm>
            <a:off x="1746579" y="1347809"/>
            <a:ext cx="8372205" cy="4932221"/>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lang="en-US" altLang="ko-KR" sz="2400" dirty="0">
                <a:latin typeface="Candara" panose="020E0502030303020204" pitchFamily="34" charset="0"/>
                <a:ea typeface="a옛날사진관2" panose="02020600000000000000" pitchFamily="18" charset="-127"/>
              </a:rPr>
              <a:t>Classify (</a:t>
            </a:r>
            <a:r>
              <a:rPr lang="en-US" altLang="ko-KR" sz="2400" b="1" u="sng" dirty="0" err="1">
                <a:solidFill>
                  <a:srgbClr val="0070C0"/>
                </a:solidFill>
                <a:latin typeface="Candara" panose="020E0502030303020204" pitchFamily="34" charset="0"/>
                <a:ea typeface="a옛날사진관2" panose="02020600000000000000" pitchFamily="18" charset="-127"/>
              </a:rPr>
              <a:t>styleName</a:t>
            </a:r>
            <a:r>
              <a:rPr lang="en-US" altLang="ko-KR" sz="2400" dirty="0">
                <a:latin typeface="Candara" panose="020E0502030303020204" pitchFamily="34" charset="0"/>
                <a:ea typeface="a옛날사진관2" panose="02020600000000000000" pitchFamily="18" charset="-127"/>
              </a:rPr>
              <a:t>, description)</a:t>
            </a:r>
          </a:p>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a:ln>
                  <a:noFill/>
                </a:ln>
                <a:effectLst/>
                <a:uLnTx/>
                <a:uFillTx/>
                <a:latin typeface="Candara" panose="020E0502030303020204" pitchFamily="34" charset="0"/>
                <a:ea typeface="a옛날사진관2" panose="02020600000000000000" pitchFamily="18" charset="-127"/>
                <a:cs typeface="+mn-cs"/>
              </a:rPr>
              <a:t>Customer (</a:t>
            </a:r>
            <a:r>
              <a:rPr kumimoji="0" lang="en-US" altLang="ko-KR" sz="2400" b="1" i="0" u="sng" strike="noStrike" kern="1200" cap="none" spc="0" normalizeH="0" baseline="0" noProof="0" dirty="0" err="1">
                <a:ln>
                  <a:noFill/>
                </a:ln>
                <a:solidFill>
                  <a:srgbClr val="0070C0"/>
                </a:solidFill>
                <a:effectLst/>
                <a:uLnTx/>
                <a:uFillTx/>
                <a:latin typeface="Candara" panose="020E0502030303020204" pitchFamily="34" charset="0"/>
                <a:ea typeface="a옛날사진관2" panose="02020600000000000000" pitchFamily="18" charset="-127"/>
                <a:cs typeface="+mn-cs"/>
              </a:rPr>
              <a:t>customerIdentifier</a:t>
            </a:r>
            <a:r>
              <a:rPr kumimoji="0" lang="en-US" altLang="ko-KR" sz="2400" b="0" i="0" u="none" strike="noStrike" kern="1200" cap="none" spc="0" normalizeH="0" baseline="0" noProof="0" dirty="0">
                <a:ln>
                  <a:noFill/>
                </a:ln>
                <a:effectLst/>
                <a:uLnTx/>
                <a:uFillTx/>
                <a:latin typeface="Candara" panose="020E0502030303020204" pitchFamily="34" charset="0"/>
                <a:ea typeface="a옛날사진관2" panose="02020600000000000000" pitchFamily="18" charset="-127"/>
                <a:cs typeface="+mn-cs"/>
              </a:rPr>
              <a:t>, </a:t>
            </a:r>
            <a:r>
              <a:rPr kumimoji="0" lang="en-US" altLang="ko-KR" sz="2400" b="0" i="0" u="none" strike="noStrike" kern="1200" cap="none" spc="0" normalizeH="0" baseline="0" noProof="0" dirty="0" err="1">
                <a:ln>
                  <a:noFill/>
                </a:ln>
                <a:effectLst/>
                <a:uLnTx/>
                <a:uFillTx/>
                <a:latin typeface="Candara" panose="020E0502030303020204" pitchFamily="34" charset="0"/>
                <a:ea typeface="a옛날사진관2" panose="02020600000000000000" pitchFamily="18" charset="-127"/>
                <a:cs typeface="+mn-cs"/>
              </a:rPr>
              <a:t>customerName</a:t>
            </a:r>
            <a:r>
              <a:rPr kumimoji="0" lang="en-US" altLang="ko-KR" sz="2400" b="0" i="0" u="none" strike="noStrike" kern="1200" cap="none" spc="0" normalizeH="0" baseline="0" noProof="0" dirty="0">
                <a:ln>
                  <a:noFill/>
                </a:ln>
                <a:effectLst/>
                <a:uLnTx/>
                <a:uFillTx/>
                <a:latin typeface="Candara" panose="020E0502030303020204" pitchFamily="34" charset="0"/>
                <a:ea typeface="a옛날사진관2" panose="02020600000000000000" pitchFamily="18" charset="-127"/>
                <a:cs typeface="+mn-cs"/>
              </a:rPr>
              <a:t>, </a:t>
            </a:r>
            <a:r>
              <a:rPr kumimoji="0" lang="en-US" altLang="ko-KR" sz="2400" b="0" i="0" u="none" strike="noStrike" kern="1200" cap="none" spc="0" normalizeH="0" baseline="0" noProof="0" dirty="0" err="1">
                <a:ln>
                  <a:noFill/>
                </a:ln>
                <a:effectLst/>
                <a:uLnTx/>
                <a:uFillTx/>
                <a:latin typeface="Candara" panose="020E0502030303020204" pitchFamily="34" charset="0"/>
                <a:ea typeface="a옛날사진관2" panose="02020600000000000000" pitchFamily="18" charset="-127"/>
                <a:cs typeface="+mn-cs"/>
              </a:rPr>
              <a:t>customerSex</a:t>
            </a:r>
            <a:r>
              <a:rPr kumimoji="0" lang="en-US" altLang="ko-KR" sz="2400" b="0" i="0" u="none" strike="noStrike" kern="1200" cap="none" spc="0" normalizeH="0" baseline="0" noProof="0" dirty="0">
                <a:ln>
                  <a:noFill/>
                </a:ln>
                <a:effectLst/>
                <a:uLnTx/>
                <a:uFillTx/>
                <a:latin typeface="Candara" panose="020E0502030303020204" pitchFamily="34" charset="0"/>
                <a:ea typeface="a옛날사진관2" panose="02020600000000000000" pitchFamily="18" charset="-127"/>
                <a:cs typeface="+mn-cs"/>
              </a:rPr>
              <a:t>, </a:t>
            </a:r>
            <a:r>
              <a:rPr kumimoji="0" lang="en-US" altLang="ko-KR" sz="2400" b="0" i="0" u="none" strike="noStrike" kern="1200" cap="none" spc="0" normalizeH="0" baseline="0" noProof="0" dirty="0" err="1">
                <a:ln>
                  <a:noFill/>
                </a:ln>
                <a:effectLst/>
                <a:uLnTx/>
                <a:uFillTx/>
                <a:latin typeface="Candara" panose="020E0502030303020204" pitchFamily="34" charset="0"/>
                <a:ea typeface="a옛날사진관2" panose="02020600000000000000" pitchFamily="18" charset="-127"/>
                <a:cs typeface="+mn-cs"/>
              </a:rPr>
              <a:t>customerAge</a:t>
            </a:r>
            <a:r>
              <a:rPr kumimoji="0" lang="en-US" altLang="ko-KR" sz="2400" b="0" i="0" u="none" strike="noStrike" kern="1200" cap="none" spc="0" normalizeH="0" baseline="0" noProof="0" dirty="0">
                <a:ln>
                  <a:noFill/>
                </a:ln>
                <a:effectLst/>
                <a:uLnTx/>
                <a:uFillTx/>
                <a:latin typeface="Candara" panose="020E0502030303020204" pitchFamily="34" charset="0"/>
                <a:ea typeface="a옛날사진관2" panose="02020600000000000000" pitchFamily="18" charset="-127"/>
                <a:cs typeface="+mn-cs"/>
              </a:rPr>
              <a:t>, </a:t>
            </a:r>
            <a:r>
              <a:rPr kumimoji="0" lang="en-US" altLang="ko-KR" sz="2400" b="0" i="0" u="none" strike="noStrike" kern="1200" cap="none" spc="0" normalizeH="0" baseline="0" noProof="0" dirty="0" err="1">
                <a:ln>
                  <a:noFill/>
                </a:ln>
                <a:effectLst/>
                <a:uLnTx/>
                <a:uFillTx/>
                <a:latin typeface="Candara" panose="020E0502030303020204" pitchFamily="34" charset="0"/>
                <a:ea typeface="a옛날사진관2" panose="02020600000000000000" pitchFamily="18" charset="-127"/>
                <a:cs typeface="+mn-cs"/>
              </a:rPr>
              <a:t>earnedPoint</a:t>
            </a:r>
            <a:r>
              <a:rPr kumimoji="0" lang="en-US" altLang="ko-KR" sz="2400" b="0" i="0" u="none" strike="noStrike" kern="1200" cap="none" spc="0" normalizeH="0" baseline="0" noProof="0" dirty="0">
                <a:ln>
                  <a:noFill/>
                </a:ln>
                <a:effectLst/>
                <a:uLnTx/>
                <a:uFillTx/>
                <a:latin typeface="Candara" panose="020E0502030303020204" pitchFamily="34" charset="0"/>
                <a:ea typeface="a옛날사진관2" panose="02020600000000000000" pitchFamily="18" charset="-127"/>
                <a:cs typeface="+mn-cs"/>
              </a:rPr>
              <a:t>)</a:t>
            </a:r>
          </a:p>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a:ln>
                  <a:noFill/>
                </a:ln>
                <a:effectLst/>
                <a:uLnTx/>
                <a:uFillTx/>
                <a:latin typeface="Candara" panose="020E0502030303020204" pitchFamily="34" charset="0"/>
                <a:ea typeface="a옛날사진관2" panose="02020600000000000000" pitchFamily="18" charset="-127"/>
                <a:cs typeface="+mn-cs"/>
              </a:rPr>
              <a:t>Prefer (</a:t>
            </a:r>
            <a:r>
              <a:rPr kumimoji="0" lang="en-US" altLang="ko-KR" sz="2400" b="1" i="0" u="sng" strike="noStrike" kern="1200" cap="none" spc="0" normalizeH="0" baseline="0" noProof="0" dirty="0" err="1">
                <a:ln>
                  <a:noFill/>
                </a:ln>
                <a:solidFill>
                  <a:srgbClr val="00B050"/>
                </a:solidFill>
                <a:effectLst/>
                <a:uLnTx/>
                <a:uFillTx/>
                <a:latin typeface="Candara" panose="020E0502030303020204" pitchFamily="34" charset="0"/>
                <a:ea typeface="a옛날사진관2" panose="02020600000000000000" pitchFamily="18" charset="-127"/>
                <a:cs typeface="+mn-cs"/>
              </a:rPr>
              <a:t>customerIdentifier</a:t>
            </a:r>
            <a:r>
              <a:rPr kumimoji="0" lang="en-US" altLang="ko-KR" sz="2400" b="1" i="0" u="sng" strike="noStrike" kern="1200" cap="none" spc="0" normalizeH="0" baseline="0" noProof="0" dirty="0">
                <a:ln>
                  <a:noFill/>
                </a:ln>
                <a:solidFill>
                  <a:srgbClr val="00B050"/>
                </a:solidFill>
                <a:effectLst/>
                <a:uLnTx/>
                <a:uFillTx/>
                <a:latin typeface="Candara" panose="020E0502030303020204" pitchFamily="34" charset="0"/>
                <a:ea typeface="a옛날사진관2" panose="02020600000000000000" pitchFamily="18" charset="-127"/>
                <a:cs typeface="+mn-cs"/>
              </a:rPr>
              <a:t>, </a:t>
            </a:r>
            <a:r>
              <a:rPr kumimoji="0" lang="en-US" altLang="ko-KR" sz="2400" b="1" i="0" u="sng" strike="noStrike" kern="1200" cap="none" spc="0" normalizeH="0" baseline="0" noProof="0" dirty="0" err="1">
                <a:ln>
                  <a:noFill/>
                </a:ln>
                <a:solidFill>
                  <a:srgbClr val="00B050"/>
                </a:solidFill>
                <a:effectLst/>
                <a:uLnTx/>
                <a:uFillTx/>
                <a:latin typeface="Candara" panose="020E0502030303020204" pitchFamily="34" charset="0"/>
                <a:ea typeface="a옛날사진관2" panose="02020600000000000000" pitchFamily="18" charset="-127"/>
                <a:cs typeface="+mn-cs"/>
              </a:rPr>
              <a:t>styleName</a:t>
            </a:r>
            <a:r>
              <a:rPr kumimoji="0" lang="en-US" altLang="ko-KR" sz="2400" b="0" i="0" u="none" strike="noStrike" kern="1200" cap="none" spc="0" normalizeH="0" baseline="0" noProof="0" dirty="0">
                <a:ln>
                  <a:noFill/>
                </a:ln>
                <a:effectLst/>
                <a:uLnTx/>
                <a:uFillTx/>
                <a:latin typeface="Candara" panose="020E0502030303020204" pitchFamily="34" charset="0"/>
                <a:ea typeface="a옛날사진관2" panose="02020600000000000000" pitchFamily="18" charset="-127"/>
                <a:cs typeface="+mn-cs"/>
              </a:rPr>
              <a:t>)</a:t>
            </a:r>
          </a:p>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err="1">
                <a:ln>
                  <a:noFill/>
                </a:ln>
                <a:effectLst/>
                <a:uLnTx/>
                <a:uFillTx/>
                <a:latin typeface="Candara" panose="020E0502030303020204" pitchFamily="34" charset="0"/>
                <a:ea typeface="a옛날사진관2" panose="02020600000000000000" pitchFamily="18" charset="-127"/>
                <a:cs typeface="+mn-cs"/>
              </a:rPr>
              <a:t>customerContact</a:t>
            </a:r>
            <a:r>
              <a:rPr kumimoji="0" lang="en-US" altLang="ko-KR" sz="2400" b="0" i="0" u="none" strike="noStrike" kern="1200" cap="none" spc="0" normalizeH="0" baseline="0" noProof="0" dirty="0">
                <a:ln>
                  <a:noFill/>
                </a:ln>
                <a:effectLst/>
                <a:uLnTx/>
                <a:uFillTx/>
                <a:latin typeface="Candara" panose="020E0502030303020204" pitchFamily="34" charset="0"/>
                <a:ea typeface="a옛날사진관2" panose="02020600000000000000" pitchFamily="18" charset="-127"/>
                <a:cs typeface="+mn-cs"/>
              </a:rPr>
              <a:t> (</a:t>
            </a:r>
            <a:r>
              <a:rPr kumimoji="0" lang="en-US" altLang="ko-KR" sz="2400" b="1" i="0" u="sng" strike="noStrike" kern="1200" cap="none" spc="0" normalizeH="0" baseline="0" noProof="0" dirty="0" err="1">
                <a:ln>
                  <a:noFill/>
                </a:ln>
                <a:solidFill>
                  <a:srgbClr val="00B050"/>
                </a:solidFill>
                <a:effectLst/>
                <a:uLnTx/>
                <a:uFillTx/>
                <a:latin typeface="Candara" panose="020E0502030303020204" pitchFamily="34" charset="0"/>
                <a:ea typeface="a옛날사진관2" panose="02020600000000000000" pitchFamily="18" charset="-127"/>
                <a:cs typeface="+mn-cs"/>
              </a:rPr>
              <a:t>customerIdentifier</a:t>
            </a:r>
            <a:r>
              <a:rPr kumimoji="0" lang="en-US" altLang="ko-KR" sz="2400" i="0" u="sng" strike="noStrike" kern="1200" cap="none" spc="0" normalizeH="0" baseline="0" noProof="0" dirty="0">
                <a:ln>
                  <a:noFill/>
                </a:ln>
                <a:effectLst/>
                <a:uLnTx/>
                <a:uFillTx/>
                <a:latin typeface="Candara" panose="020E0502030303020204" pitchFamily="34" charset="0"/>
                <a:ea typeface="a옛날사진관2" panose="02020600000000000000" pitchFamily="18" charset="-127"/>
                <a:cs typeface="+mn-cs"/>
              </a:rPr>
              <a:t>,</a:t>
            </a:r>
            <a:r>
              <a:rPr kumimoji="0" lang="en-US" altLang="ko-KR" sz="2400" b="1" i="0" u="sng" strike="noStrike" kern="1200" cap="none" spc="0" normalizeH="0" baseline="0" noProof="0" dirty="0">
                <a:ln>
                  <a:noFill/>
                </a:ln>
                <a:solidFill>
                  <a:srgbClr val="00B050"/>
                </a:solidFill>
                <a:effectLst/>
                <a:uLnTx/>
                <a:uFillTx/>
                <a:latin typeface="Candara" panose="020E0502030303020204" pitchFamily="34" charset="0"/>
                <a:ea typeface="a옛날사진관2" panose="02020600000000000000" pitchFamily="18" charset="-127"/>
                <a:cs typeface="+mn-cs"/>
              </a:rPr>
              <a:t> </a:t>
            </a:r>
            <a:r>
              <a:rPr kumimoji="0" lang="en-US" altLang="ko-KR" sz="2400" b="1" i="0" u="sng" strike="noStrike" kern="1200" cap="none" spc="0" normalizeH="0" baseline="0" noProof="0" dirty="0" err="1">
                <a:ln>
                  <a:noFill/>
                </a:ln>
                <a:solidFill>
                  <a:srgbClr val="0070C0"/>
                </a:solidFill>
                <a:effectLst/>
                <a:uLnTx/>
                <a:uFillTx/>
                <a:latin typeface="Candara" panose="020E0502030303020204" pitchFamily="34" charset="0"/>
                <a:ea typeface="a옛날사진관2" panose="02020600000000000000" pitchFamily="18" charset="-127"/>
                <a:cs typeface="+mn-cs"/>
              </a:rPr>
              <a:t>phoneNumber</a:t>
            </a:r>
            <a:r>
              <a:rPr kumimoji="0" lang="en-US" altLang="ko-KR" sz="2400" b="0" i="0" u="none" strike="noStrike" kern="1200" cap="none" spc="0" normalizeH="0" baseline="0" noProof="0" dirty="0">
                <a:ln>
                  <a:noFill/>
                </a:ln>
                <a:effectLst/>
                <a:uLnTx/>
                <a:uFillTx/>
                <a:latin typeface="Candara" panose="020E0502030303020204" pitchFamily="34" charset="0"/>
                <a:ea typeface="a옛날사진관2" panose="02020600000000000000" pitchFamily="18" charset="-127"/>
                <a:cs typeface="+mn-cs"/>
              </a:rPr>
              <a:t>)</a:t>
            </a:r>
          </a:p>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lang="en-US" altLang="ko-KR" sz="2400" dirty="0" err="1">
                <a:latin typeface="Candara" panose="020E0502030303020204" pitchFamily="34" charset="0"/>
                <a:ea typeface="a옛날사진관2" panose="02020600000000000000" pitchFamily="18" charset="-127"/>
              </a:rPr>
              <a:t>customerOrder</a:t>
            </a:r>
            <a:r>
              <a:rPr lang="en-US" altLang="ko-KR" sz="2400" dirty="0">
                <a:latin typeface="Candara" panose="020E0502030303020204" pitchFamily="34" charset="0"/>
                <a:ea typeface="a옛날사진관2" panose="02020600000000000000" pitchFamily="18" charset="-127"/>
              </a:rPr>
              <a:t> (</a:t>
            </a:r>
            <a:r>
              <a:rPr lang="en-US" altLang="ko-KR" sz="2400" b="1" u="sng" dirty="0" err="1">
                <a:solidFill>
                  <a:srgbClr val="00B050"/>
                </a:solidFill>
                <a:latin typeface="Candara" panose="020E0502030303020204" pitchFamily="34" charset="0"/>
                <a:ea typeface="a옛날사진관2" panose="02020600000000000000" pitchFamily="18" charset="-127"/>
              </a:rPr>
              <a:t>customerIdentifier</a:t>
            </a:r>
            <a:r>
              <a:rPr lang="en-US" altLang="ko-KR" sz="2400" b="1" u="sng" dirty="0">
                <a:solidFill>
                  <a:srgbClr val="00B050"/>
                </a:solidFill>
                <a:latin typeface="Candara" panose="020E0502030303020204" pitchFamily="34" charset="0"/>
                <a:ea typeface="a옛날사진관2" panose="02020600000000000000" pitchFamily="18" charset="-127"/>
              </a:rPr>
              <a:t>, </a:t>
            </a:r>
            <a:r>
              <a:rPr lang="en-US" altLang="ko-KR" sz="2400" b="1" u="sng" dirty="0" err="1">
                <a:solidFill>
                  <a:srgbClr val="00B050"/>
                </a:solidFill>
                <a:latin typeface="Candara" panose="020E0502030303020204" pitchFamily="34" charset="0"/>
                <a:ea typeface="a옛날사진관2" panose="02020600000000000000" pitchFamily="18" charset="-127"/>
              </a:rPr>
              <a:t>restaurantCode</a:t>
            </a:r>
            <a:r>
              <a:rPr lang="en-US" altLang="ko-KR" sz="2400" b="1" u="sng" dirty="0">
                <a:solidFill>
                  <a:srgbClr val="00B050"/>
                </a:solidFill>
                <a:latin typeface="Candara" panose="020E0502030303020204" pitchFamily="34" charset="0"/>
                <a:ea typeface="a옛날사진관2" panose="02020600000000000000" pitchFamily="18" charset="-127"/>
              </a:rPr>
              <a:t>, </a:t>
            </a:r>
            <a:r>
              <a:rPr lang="en-US" altLang="ko-KR" sz="2400" b="1" u="sng" dirty="0" err="1">
                <a:solidFill>
                  <a:srgbClr val="00B050"/>
                </a:solidFill>
                <a:latin typeface="Candara" panose="020E0502030303020204" pitchFamily="34" charset="0"/>
                <a:ea typeface="a옛날사진관2" panose="02020600000000000000" pitchFamily="18" charset="-127"/>
              </a:rPr>
              <a:t>dishIdentifier</a:t>
            </a:r>
            <a:r>
              <a:rPr lang="en-US" altLang="ko-KR" sz="2400" dirty="0">
                <a:latin typeface="Candara" panose="020E0502030303020204" pitchFamily="34" charset="0"/>
                <a:ea typeface="a옛날사진관2" panose="02020600000000000000" pitchFamily="18" charset="-127"/>
              </a:rPr>
              <a:t>, </a:t>
            </a:r>
            <a:r>
              <a:rPr lang="en-US" altLang="ko-KR" sz="2400" dirty="0" err="1">
                <a:latin typeface="Candara" panose="020E0502030303020204" pitchFamily="34" charset="0"/>
                <a:ea typeface="a옛날사진관2" panose="02020600000000000000" pitchFamily="18" charset="-127"/>
              </a:rPr>
              <a:t>totalDishes</a:t>
            </a:r>
            <a:r>
              <a:rPr lang="en-US" altLang="ko-KR" sz="2400" dirty="0">
                <a:latin typeface="Candara" panose="020E0502030303020204" pitchFamily="34" charset="0"/>
                <a:ea typeface="a옛날사진관2" panose="02020600000000000000" pitchFamily="18" charset="-127"/>
              </a:rPr>
              <a:t>)</a:t>
            </a:r>
          </a:p>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a:ln>
                  <a:noFill/>
                </a:ln>
                <a:effectLst/>
                <a:uLnTx/>
                <a:uFillTx/>
                <a:latin typeface="Candara" panose="020E0502030303020204" pitchFamily="34" charset="0"/>
                <a:ea typeface="a옛날사진관2" panose="02020600000000000000" pitchFamily="18" charset="-127"/>
                <a:cs typeface="+mn-cs"/>
              </a:rPr>
              <a:t>Reserve (</a:t>
            </a:r>
            <a:r>
              <a:rPr kumimoji="0" lang="en-US" altLang="ko-KR" sz="2400" b="1" i="0" u="sng" strike="noStrike" kern="1200" cap="none" spc="0" normalizeH="0" baseline="0" noProof="0" dirty="0" err="1">
                <a:ln>
                  <a:noFill/>
                </a:ln>
                <a:solidFill>
                  <a:srgbClr val="00B050"/>
                </a:solidFill>
                <a:effectLst/>
                <a:uLnTx/>
                <a:uFillTx/>
                <a:latin typeface="Candara" panose="020E0502030303020204" pitchFamily="34" charset="0"/>
                <a:ea typeface="a옛날사진관2" panose="02020600000000000000" pitchFamily="18" charset="-127"/>
                <a:cs typeface="+mn-cs"/>
              </a:rPr>
              <a:t>customerIdentifier</a:t>
            </a:r>
            <a:r>
              <a:rPr kumimoji="0" lang="en-US" altLang="ko-KR" sz="2400" b="1" i="0" u="sng" strike="noStrike" kern="1200" cap="none" spc="0" normalizeH="0" baseline="0" noProof="0" dirty="0">
                <a:ln>
                  <a:noFill/>
                </a:ln>
                <a:solidFill>
                  <a:srgbClr val="00B050"/>
                </a:solidFill>
                <a:effectLst/>
                <a:uLnTx/>
                <a:uFillTx/>
                <a:latin typeface="Candara" panose="020E0502030303020204" pitchFamily="34" charset="0"/>
                <a:ea typeface="a옛날사진관2" panose="02020600000000000000" pitchFamily="18" charset="-127"/>
                <a:cs typeface="+mn-cs"/>
              </a:rPr>
              <a:t>, </a:t>
            </a:r>
            <a:r>
              <a:rPr kumimoji="0" lang="en-US" altLang="ko-KR" sz="2400" b="1" i="0" u="sng" strike="noStrike" kern="1200" cap="none" spc="0" normalizeH="0" baseline="0" noProof="0" dirty="0" err="1">
                <a:ln>
                  <a:noFill/>
                </a:ln>
                <a:solidFill>
                  <a:srgbClr val="00B050"/>
                </a:solidFill>
                <a:effectLst/>
                <a:uLnTx/>
                <a:uFillTx/>
                <a:latin typeface="Candara" panose="020E0502030303020204" pitchFamily="34" charset="0"/>
                <a:ea typeface="a옛날사진관2" panose="02020600000000000000" pitchFamily="18" charset="-127"/>
                <a:cs typeface="+mn-cs"/>
              </a:rPr>
              <a:t>restaurantCode</a:t>
            </a:r>
            <a:r>
              <a:rPr lang="en-US" altLang="ko-KR" sz="2400" b="1" u="sng" dirty="0">
                <a:latin typeface="Candara" panose="020E0502030303020204" pitchFamily="34" charset="0"/>
                <a:ea typeface="a옛날사진관2" panose="02020600000000000000" pitchFamily="18" charset="-127"/>
              </a:rPr>
              <a:t>, </a:t>
            </a:r>
            <a:r>
              <a:rPr lang="en-US" altLang="ko-KR" sz="2400" b="1" u="sng" dirty="0" err="1">
                <a:solidFill>
                  <a:srgbClr val="0070C0"/>
                </a:solidFill>
                <a:latin typeface="Candara" panose="020E0502030303020204" pitchFamily="34" charset="0"/>
                <a:ea typeface="a옛날사진관2" panose="02020600000000000000" pitchFamily="18" charset="-127"/>
              </a:rPr>
              <a:t>reservedTime</a:t>
            </a:r>
            <a:r>
              <a:rPr lang="en-US" altLang="ko-KR" sz="2400" dirty="0">
                <a:latin typeface="Candara" panose="020E0502030303020204" pitchFamily="34" charset="0"/>
                <a:ea typeface="a옛날사진관2" panose="02020600000000000000" pitchFamily="18" charset="-127"/>
              </a:rPr>
              <a:t>, </a:t>
            </a:r>
            <a:r>
              <a:rPr lang="en-US" altLang="ko-KR" sz="2400" dirty="0" err="1">
                <a:latin typeface="Candara" panose="020E0502030303020204" pitchFamily="34" charset="0"/>
                <a:ea typeface="a옛날사진관2" panose="02020600000000000000" pitchFamily="18" charset="-127"/>
              </a:rPr>
              <a:t>numberOfPeople</a:t>
            </a:r>
            <a:r>
              <a:rPr lang="en-US" altLang="ko-KR" sz="2400" dirty="0">
                <a:latin typeface="Candara" panose="020E0502030303020204" pitchFamily="34" charset="0"/>
                <a:ea typeface="a옛날사진관2" panose="02020600000000000000" pitchFamily="18" charset="-127"/>
              </a:rPr>
              <a:t>)</a:t>
            </a:r>
            <a:endParaRPr kumimoji="0" lang="en-US" altLang="ko-KR" sz="2400" b="0" i="0" u="none" strike="noStrike" kern="1200" cap="none" spc="0" normalizeH="0" baseline="0" noProof="0" dirty="0">
              <a:ln>
                <a:noFill/>
              </a:ln>
              <a:effectLst/>
              <a:uLnTx/>
              <a:uFillTx/>
              <a:latin typeface="Candara" panose="020E0502030303020204" pitchFamily="34" charset="0"/>
              <a:ea typeface="a옛날사진관2" panose="02020600000000000000" pitchFamily="18" charset="-127"/>
              <a:cs typeface="+mn-cs"/>
            </a:endParaRPr>
          </a:p>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endParaRPr kumimoji="0" lang="en-US" altLang="ko-KR" sz="2400" b="0" i="0" u="none" strike="noStrike" kern="1200" cap="none" spc="0" normalizeH="0" baseline="0" noProof="0" dirty="0">
              <a:ln>
                <a:noFill/>
              </a:ln>
              <a:effectLst/>
              <a:uLnTx/>
              <a:uFillTx/>
              <a:latin typeface="Candara" panose="020E0502030303020204" pitchFamily="34" charset="0"/>
              <a:ea typeface="a옛날사진관2" panose="02020600000000000000" pitchFamily="18" charset="-127"/>
              <a:cs typeface="+mn-cs"/>
            </a:endParaRPr>
          </a:p>
        </p:txBody>
      </p:sp>
    </p:spTree>
    <p:extLst>
      <p:ext uri="{BB962C8B-B14F-4D97-AF65-F5344CB8AC3E}">
        <p14:creationId xmlns:p14="http://schemas.microsoft.com/office/powerpoint/2010/main" val="618664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E19BBCED-F1C1-C64B-7640-32EBC0489A72}"/>
              </a:ext>
            </a:extLst>
          </p:cNvPr>
          <p:cNvSpPr txBox="1"/>
          <p:nvPr/>
        </p:nvSpPr>
        <p:spPr>
          <a:xfrm flipH="1">
            <a:off x="438294" y="486035"/>
            <a:ext cx="6894158" cy="861774"/>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0" b="1" i="0" u="none" strike="noStrike" kern="1200" cap="none" spc="-300" normalizeH="0" baseline="0" noProof="0" dirty="0">
                <a:ln>
                  <a:noFill/>
                </a:ln>
                <a:solidFill>
                  <a:srgbClr val="224D60">
                    <a:lumMod val="50000"/>
                  </a:srgbClr>
                </a:solidFill>
                <a:effectLst/>
                <a:uLnTx/>
                <a:uFillTx/>
                <a:latin typeface="Candara" panose="020E0502030303020204" pitchFamily="34" charset="0"/>
                <a:ea typeface="Verdana" panose="020B0604030504040204" pitchFamily="34" charset="0"/>
                <a:cs typeface="+mn-cs"/>
              </a:rPr>
              <a:t>Tables</a:t>
            </a:r>
          </a:p>
        </p:txBody>
      </p:sp>
      <p:sp>
        <p:nvSpPr>
          <p:cNvPr id="2" name="내용 개체 틀 2">
            <a:extLst>
              <a:ext uri="{FF2B5EF4-FFF2-40B4-BE49-F238E27FC236}">
                <a16:creationId xmlns:a16="http://schemas.microsoft.com/office/drawing/2014/main" id="{A877BC9D-E295-B23D-4F91-1EE74638E35A}"/>
              </a:ext>
            </a:extLst>
          </p:cNvPr>
          <p:cNvSpPr txBox="1">
            <a:spLocks/>
          </p:cNvSpPr>
          <p:nvPr/>
        </p:nvSpPr>
        <p:spPr>
          <a:xfrm>
            <a:off x="1746579" y="1347809"/>
            <a:ext cx="8372205" cy="1904349"/>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lang="en-US" altLang="ko-KR" sz="2400" dirty="0">
                <a:latin typeface="Candara" panose="020E0502030303020204" pitchFamily="34" charset="0"/>
                <a:ea typeface="a옛날사진관2" panose="02020600000000000000" pitchFamily="18" charset="-127"/>
              </a:rPr>
              <a:t>Broadcast (</a:t>
            </a:r>
            <a:r>
              <a:rPr lang="en-US" altLang="ko-KR" sz="2400" b="1" u="sng" dirty="0">
                <a:solidFill>
                  <a:srgbClr val="0070C0"/>
                </a:solidFill>
                <a:latin typeface="Candara" panose="020E0502030303020204" pitchFamily="34" charset="0"/>
                <a:ea typeface="a옛날사진관2" panose="02020600000000000000" pitchFamily="18" charset="-127"/>
              </a:rPr>
              <a:t>name</a:t>
            </a:r>
            <a:r>
              <a:rPr lang="en-US" altLang="ko-KR" sz="2400" dirty="0">
                <a:latin typeface="Candara" panose="020E0502030303020204" pitchFamily="34" charset="0"/>
                <a:ea typeface="a옛날사진관2" panose="02020600000000000000" pitchFamily="18" charset="-127"/>
              </a:rPr>
              <a:t>, </a:t>
            </a:r>
            <a:r>
              <a:rPr lang="en-US" altLang="ko-KR" sz="2400" dirty="0" err="1">
                <a:latin typeface="Candara" panose="020E0502030303020204" pitchFamily="34" charset="0"/>
                <a:ea typeface="a옛날사진관2" panose="02020600000000000000" pitchFamily="18" charset="-127"/>
              </a:rPr>
              <a:t>broadcastingCompany</a:t>
            </a:r>
            <a:r>
              <a:rPr lang="en-US" altLang="ko-KR" sz="2400" dirty="0">
                <a:latin typeface="Candara" panose="020E0502030303020204" pitchFamily="34" charset="0"/>
                <a:ea typeface="a옛날사진관2" panose="02020600000000000000" pitchFamily="18" charset="-127"/>
              </a:rPr>
              <a:t>)</a:t>
            </a:r>
          </a:p>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lang="en-US" altLang="ko-KR" sz="2400" dirty="0">
                <a:latin typeface="Candara" panose="020E0502030303020204" pitchFamily="34" charset="0"/>
                <a:ea typeface="a옛날사진관2" panose="02020600000000000000" pitchFamily="18" charset="-127"/>
              </a:rPr>
              <a:t>Televise (</a:t>
            </a:r>
            <a:r>
              <a:rPr lang="en-US" altLang="ko-KR" sz="2400" b="1" u="sng" dirty="0" err="1">
                <a:solidFill>
                  <a:srgbClr val="00B050"/>
                </a:solidFill>
                <a:latin typeface="Candara" panose="020E0502030303020204" pitchFamily="34" charset="0"/>
                <a:ea typeface="a옛날사진관2" panose="02020600000000000000" pitchFamily="18" charset="-127"/>
              </a:rPr>
              <a:t>broadcastName</a:t>
            </a:r>
            <a:r>
              <a:rPr lang="en-US" altLang="ko-KR" sz="2400" b="1" u="sng" dirty="0">
                <a:solidFill>
                  <a:srgbClr val="00B050"/>
                </a:solidFill>
                <a:latin typeface="Candara" panose="020E0502030303020204" pitchFamily="34" charset="0"/>
                <a:ea typeface="a옛날사진관2" panose="02020600000000000000" pitchFamily="18" charset="-127"/>
              </a:rPr>
              <a:t>, </a:t>
            </a:r>
            <a:r>
              <a:rPr lang="en-US" altLang="ko-KR" sz="2400" b="1" u="sng" dirty="0" err="1">
                <a:solidFill>
                  <a:srgbClr val="00B050"/>
                </a:solidFill>
                <a:latin typeface="Candara" panose="020E0502030303020204" pitchFamily="34" charset="0"/>
                <a:ea typeface="a옛날사진관2" panose="02020600000000000000" pitchFamily="18" charset="-127"/>
              </a:rPr>
              <a:t>restaurantCode</a:t>
            </a:r>
            <a:r>
              <a:rPr lang="en-US" altLang="ko-KR" sz="2400" dirty="0">
                <a:latin typeface="Candara" panose="020E0502030303020204" pitchFamily="34" charset="0"/>
                <a:ea typeface="a옛날사진관2" panose="02020600000000000000" pitchFamily="18" charset="-127"/>
              </a:rPr>
              <a:t>, </a:t>
            </a:r>
            <a:r>
              <a:rPr lang="en-US" altLang="ko-KR" sz="2400" dirty="0" err="1">
                <a:latin typeface="Candara" panose="020E0502030303020204" pitchFamily="34" charset="0"/>
                <a:ea typeface="a옛날사진관2" panose="02020600000000000000" pitchFamily="18" charset="-127"/>
              </a:rPr>
              <a:t>televisedDate</a:t>
            </a:r>
            <a:r>
              <a:rPr lang="en-US" altLang="ko-KR" sz="2400" dirty="0">
                <a:latin typeface="Candara" panose="020E0502030303020204" pitchFamily="34" charset="0"/>
                <a:ea typeface="a옛날사진관2" panose="02020600000000000000" pitchFamily="18" charset="-127"/>
              </a:rPr>
              <a:t>)</a:t>
            </a:r>
          </a:p>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err="1">
                <a:ln>
                  <a:noFill/>
                </a:ln>
                <a:effectLst/>
                <a:uLnTx/>
                <a:uFillTx/>
                <a:latin typeface="Candara" panose="020E0502030303020204" pitchFamily="34" charset="0"/>
                <a:ea typeface="a옛날사진관2" panose="02020600000000000000" pitchFamily="18" charset="-127"/>
                <a:cs typeface="+mn-cs"/>
              </a:rPr>
              <a:t>Watc</a:t>
            </a:r>
            <a:r>
              <a:rPr lang="en-US" altLang="ko-KR" sz="2400" dirty="0">
                <a:latin typeface="Candara" panose="020E0502030303020204" pitchFamily="34" charset="0"/>
                <a:ea typeface="a옛날사진관2" panose="02020600000000000000" pitchFamily="18" charset="-127"/>
              </a:rPr>
              <a:t>h (</a:t>
            </a:r>
            <a:r>
              <a:rPr lang="en-US" altLang="ko-KR" sz="2400" b="1" u="sng" dirty="0" err="1">
                <a:solidFill>
                  <a:srgbClr val="00B050"/>
                </a:solidFill>
                <a:latin typeface="Candara" panose="020E0502030303020204" pitchFamily="34" charset="0"/>
                <a:ea typeface="a옛날사진관2" panose="02020600000000000000" pitchFamily="18" charset="-127"/>
              </a:rPr>
              <a:t>customerIdentifier</a:t>
            </a:r>
            <a:r>
              <a:rPr lang="en-US" altLang="ko-KR" sz="2400" b="1" u="sng" dirty="0">
                <a:solidFill>
                  <a:srgbClr val="00B050"/>
                </a:solidFill>
                <a:latin typeface="Candara" panose="020E0502030303020204" pitchFamily="34" charset="0"/>
                <a:ea typeface="a옛날사진관2" panose="02020600000000000000" pitchFamily="18" charset="-127"/>
              </a:rPr>
              <a:t>, </a:t>
            </a:r>
            <a:r>
              <a:rPr lang="en-US" altLang="ko-KR" sz="2400" b="1" u="sng" dirty="0" err="1">
                <a:solidFill>
                  <a:srgbClr val="00B050"/>
                </a:solidFill>
                <a:latin typeface="Candara" panose="020E0502030303020204" pitchFamily="34" charset="0"/>
                <a:ea typeface="a옛날사진관2" panose="02020600000000000000" pitchFamily="18" charset="-127"/>
              </a:rPr>
              <a:t>broadcastName</a:t>
            </a:r>
            <a:r>
              <a:rPr lang="en-US" altLang="ko-KR" sz="2400" dirty="0">
                <a:latin typeface="Candara" panose="020E0502030303020204" pitchFamily="34" charset="0"/>
                <a:ea typeface="a옛날사진관2" panose="02020600000000000000" pitchFamily="18" charset="-127"/>
              </a:rPr>
              <a:t>)</a:t>
            </a:r>
          </a:p>
        </p:txBody>
      </p:sp>
    </p:spTree>
    <p:extLst>
      <p:ext uri="{BB962C8B-B14F-4D97-AF65-F5344CB8AC3E}">
        <p14:creationId xmlns:p14="http://schemas.microsoft.com/office/powerpoint/2010/main" val="464497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E19BBCED-F1C1-C64B-7640-32EBC0489A72}"/>
              </a:ext>
            </a:extLst>
          </p:cNvPr>
          <p:cNvSpPr txBox="1"/>
          <p:nvPr/>
        </p:nvSpPr>
        <p:spPr>
          <a:xfrm flipH="1">
            <a:off x="438294" y="486035"/>
            <a:ext cx="9956535" cy="861774"/>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0" b="1" spc="-300" dirty="0">
                <a:solidFill>
                  <a:srgbClr val="224D60">
                    <a:lumMod val="50000"/>
                  </a:srgbClr>
                </a:solidFill>
                <a:latin typeface="Candara" panose="020E0502030303020204" pitchFamily="34" charset="0"/>
                <a:ea typeface="Verdana" panose="020B0604030504040204" pitchFamily="34" charset="0"/>
              </a:rPr>
              <a:t>E-R Diagram</a:t>
            </a:r>
            <a:endParaRPr kumimoji="0" lang="en-US" altLang="ko-KR" sz="5000" b="1" i="0" u="none" strike="noStrike" kern="1200" cap="none" spc="-300" normalizeH="0" baseline="0" noProof="0" dirty="0">
              <a:ln>
                <a:noFill/>
              </a:ln>
              <a:solidFill>
                <a:srgbClr val="224D60">
                  <a:lumMod val="50000"/>
                </a:srgbClr>
              </a:solidFill>
              <a:effectLst/>
              <a:uLnTx/>
              <a:uFillTx/>
              <a:latin typeface="Candara" panose="020E0502030303020204" pitchFamily="34" charset="0"/>
              <a:ea typeface="Verdana" panose="020B0604030504040204" pitchFamily="34" charset="0"/>
              <a:cs typeface="+mn-cs"/>
            </a:endParaRPr>
          </a:p>
        </p:txBody>
      </p:sp>
      <p:pic>
        <p:nvPicPr>
          <p:cNvPr id="3" name="Picture 2">
            <a:extLst>
              <a:ext uri="{FF2B5EF4-FFF2-40B4-BE49-F238E27FC236}">
                <a16:creationId xmlns:a16="http://schemas.microsoft.com/office/drawing/2014/main" id="{1CFDF2D7-8C96-448E-9106-C294E43999EE}"/>
              </a:ext>
            </a:extLst>
          </p:cNvPr>
          <p:cNvPicPr>
            <a:picLocks noChangeAspect="1"/>
          </p:cNvPicPr>
          <p:nvPr/>
        </p:nvPicPr>
        <p:blipFill rotWithShape="1">
          <a:blip r:embed="rId2"/>
          <a:srcRect l="786" t="2390" r="845" b="1510"/>
          <a:stretch/>
        </p:blipFill>
        <p:spPr>
          <a:xfrm>
            <a:off x="4511615" y="241480"/>
            <a:ext cx="6681502" cy="6357787"/>
          </a:xfrm>
          <a:prstGeom prst="rect">
            <a:avLst/>
          </a:prstGeom>
        </p:spPr>
      </p:pic>
    </p:spTree>
    <p:extLst>
      <p:ext uri="{BB962C8B-B14F-4D97-AF65-F5344CB8AC3E}">
        <p14:creationId xmlns:p14="http://schemas.microsoft.com/office/powerpoint/2010/main" val="1567088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DC16E78-8819-8219-C770-75C3BD1E4D45}"/>
              </a:ext>
            </a:extLst>
          </p:cNvPr>
          <p:cNvGrpSpPr/>
          <p:nvPr/>
        </p:nvGrpSpPr>
        <p:grpSpPr>
          <a:xfrm>
            <a:off x="6817895" y="872277"/>
            <a:ext cx="5374105" cy="4483771"/>
            <a:chOff x="6817895" y="310803"/>
            <a:chExt cx="5374105" cy="4483771"/>
          </a:xfrm>
        </p:grpSpPr>
        <p:sp>
          <p:nvSpPr>
            <p:cNvPr id="2" name="TextBox 1">
              <a:extLst>
                <a:ext uri="{FF2B5EF4-FFF2-40B4-BE49-F238E27FC236}">
                  <a16:creationId xmlns:a16="http://schemas.microsoft.com/office/drawing/2014/main" id="{1E4D379F-0D7A-E10A-C2FD-B3F877B38412}"/>
                </a:ext>
              </a:extLst>
            </p:cNvPr>
            <p:cNvSpPr txBox="1"/>
            <p:nvPr/>
          </p:nvSpPr>
          <p:spPr>
            <a:xfrm>
              <a:off x="6817895" y="310803"/>
              <a:ext cx="1385316" cy="315471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9900" b="1" i="0" u="none" strike="noStrike" kern="1200" cap="none" spc="0" normalizeH="0" baseline="0" noProof="0" dirty="0">
                  <a:ln>
                    <a:noFill/>
                  </a:ln>
                  <a:solidFill>
                    <a:prstClr val="white"/>
                  </a:solidFill>
                  <a:effectLst/>
                  <a:uLnTx/>
                  <a:uFillTx/>
                  <a:latin typeface="Candara" panose="020E0502030303020204" pitchFamily="34" charset="0"/>
                  <a:ea typeface="+mj-ea"/>
                  <a:cs typeface="+mn-cs"/>
                </a:rPr>
                <a:t>3</a:t>
              </a:r>
              <a:endParaRPr kumimoji="0" lang="ko-KR" altLang="en-US" sz="19900" b="1" i="0" u="none" strike="noStrike" kern="1200" cap="none" spc="0" normalizeH="0" baseline="0" noProof="0" dirty="0">
                <a:ln>
                  <a:noFill/>
                </a:ln>
                <a:solidFill>
                  <a:prstClr val="white"/>
                </a:solidFill>
                <a:effectLst/>
                <a:uLnTx/>
                <a:uFillTx/>
                <a:latin typeface="Candara" panose="020E0502030303020204" pitchFamily="34" charset="0"/>
                <a:ea typeface="+mj-ea"/>
                <a:cs typeface="+mn-cs"/>
              </a:endParaRPr>
            </a:p>
          </p:txBody>
        </p:sp>
        <p:sp>
          <p:nvSpPr>
            <p:cNvPr id="3" name="TextBox 2">
              <a:extLst>
                <a:ext uri="{FF2B5EF4-FFF2-40B4-BE49-F238E27FC236}">
                  <a16:creationId xmlns:a16="http://schemas.microsoft.com/office/drawing/2014/main" id="{773F2969-8E1F-0403-B6B6-037C4B0D5DB2}"/>
                </a:ext>
              </a:extLst>
            </p:cNvPr>
            <p:cNvSpPr txBox="1"/>
            <p:nvPr/>
          </p:nvSpPr>
          <p:spPr>
            <a:xfrm>
              <a:off x="6817895" y="3350782"/>
              <a:ext cx="5146943" cy="830997"/>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4800" b="1" i="0" u="none" strike="noStrike" kern="1200" cap="none" spc="0" normalizeH="0" baseline="0" noProof="0" dirty="0">
                  <a:ln>
                    <a:noFill/>
                  </a:ln>
                  <a:solidFill>
                    <a:prstClr val="white"/>
                  </a:solidFill>
                  <a:effectLst/>
                  <a:uLnTx/>
                  <a:uFillTx/>
                  <a:latin typeface="Candara" panose="020E0502030303020204" pitchFamily="34" charset="0"/>
                  <a:ea typeface="a옛날사진관5" panose="02020600000000000000" pitchFamily="18" charset="-127"/>
                  <a:cs typeface="+mn-cs"/>
                </a:rPr>
                <a:t>SQL Queries</a:t>
              </a:r>
            </a:p>
          </p:txBody>
        </p:sp>
        <p:cxnSp>
          <p:nvCxnSpPr>
            <p:cNvPr id="4" name="직선 연결선 3">
              <a:extLst>
                <a:ext uri="{FF2B5EF4-FFF2-40B4-BE49-F238E27FC236}">
                  <a16:creationId xmlns:a16="http://schemas.microsoft.com/office/drawing/2014/main" id="{F9894119-F233-DC33-68F5-7374CF0E569E}"/>
                </a:ext>
              </a:extLst>
            </p:cNvPr>
            <p:cNvCxnSpPr>
              <a:cxnSpLocks/>
            </p:cNvCxnSpPr>
            <p:nvPr/>
          </p:nvCxnSpPr>
          <p:spPr>
            <a:xfrm>
              <a:off x="6817895" y="4545921"/>
              <a:ext cx="5374105"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01021128-BA25-D6FF-656C-87D086ADE451}"/>
                </a:ext>
              </a:extLst>
            </p:cNvPr>
            <p:cNvCxnSpPr>
              <a:cxnSpLocks/>
            </p:cNvCxnSpPr>
            <p:nvPr/>
          </p:nvCxnSpPr>
          <p:spPr>
            <a:xfrm>
              <a:off x="6817895" y="4794574"/>
              <a:ext cx="537410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8157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E3FBA607-E7FC-B7F8-2868-BC448F31F790}"/>
              </a:ext>
            </a:extLst>
          </p:cNvPr>
          <p:cNvCxnSpPr/>
          <p:nvPr/>
        </p:nvCxnSpPr>
        <p:spPr>
          <a:xfrm>
            <a:off x="144378" y="160422"/>
            <a:ext cx="120600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8326A7D-F71C-ED1C-CBFD-93F557654D2A}"/>
              </a:ext>
            </a:extLst>
          </p:cNvPr>
          <p:cNvSpPr txBox="1"/>
          <p:nvPr/>
        </p:nvSpPr>
        <p:spPr>
          <a:xfrm>
            <a:off x="144378" y="272716"/>
            <a:ext cx="689612" cy="33855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224D60"/>
                </a:solidFill>
                <a:effectLst/>
                <a:uLnTx/>
                <a:uFillTx/>
                <a:latin typeface="Candara" panose="020E0502030303020204" pitchFamily="34" charset="0"/>
                <a:cs typeface="+mn-cs"/>
              </a:rPr>
              <a:t>Part 3</a:t>
            </a:r>
            <a:endParaRPr kumimoji="0" lang="ko-KR" altLang="en-US" sz="1600" b="0" i="0" u="none" strike="noStrike" kern="1200" cap="none" spc="0" normalizeH="0" baseline="0" noProof="0" dirty="0">
              <a:ln>
                <a:noFill/>
              </a:ln>
              <a:solidFill>
                <a:srgbClr val="224D60"/>
              </a:solidFill>
              <a:effectLst/>
              <a:uLnTx/>
              <a:uFillTx/>
              <a:latin typeface="Candara" panose="020E0502030303020204" pitchFamily="34" charset="0"/>
              <a:cs typeface="+mn-cs"/>
            </a:endParaRPr>
          </a:p>
        </p:txBody>
      </p:sp>
      <p:sp>
        <p:nvSpPr>
          <p:cNvPr id="5" name="TextBox 4">
            <a:extLst>
              <a:ext uri="{FF2B5EF4-FFF2-40B4-BE49-F238E27FC236}">
                <a16:creationId xmlns:a16="http://schemas.microsoft.com/office/drawing/2014/main" id="{3251639B-29EB-6E9D-733B-6F917838F571}"/>
              </a:ext>
            </a:extLst>
          </p:cNvPr>
          <p:cNvSpPr txBox="1"/>
          <p:nvPr/>
        </p:nvSpPr>
        <p:spPr>
          <a:xfrm>
            <a:off x="1163051" y="272716"/>
            <a:ext cx="8015456"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rPr>
              <a:t>Creating Tables</a:t>
            </a:r>
            <a:endParaRPr kumimoji="0" lang="ko-KR" altLang="en-US"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endParaRPr>
          </a:p>
        </p:txBody>
      </p:sp>
      <p:cxnSp>
        <p:nvCxnSpPr>
          <p:cNvPr id="6" name="직선 연결선 5">
            <a:extLst>
              <a:ext uri="{FF2B5EF4-FFF2-40B4-BE49-F238E27FC236}">
                <a16:creationId xmlns:a16="http://schemas.microsoft.com/office/drawing/2014/main" id="{227D3D02-66A7-B0C0-2CF2-A0900C18861C}"/>
              </a:ext>
            </a:extLst>
          </p:cNvPr>
          <p:cNvCxnSpPr/>
          <p:nvPr/>
        </p:nvCxnSpPr>
        <p:spPr>
          <a:xfrm>
            <a:off x="144378" y="6737685"/>
            <a:ext cx="1206000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4EBA7BA-9519-ED8E-95F6-11481FC259CF}"/>
              </a:ext>
            </a:extLst>
          </p:cNvPr>
          <p:cNvPicPr>
            <a:picLocks noChangeAspect="1"/>
          </p:cNvPicPr>
          <p:nvPr/>
        </p:nvPicPr>
        <p:blipFill>
          <a:blip r:embed="rId2"/>
          <a:stretch>
            <a:fillRect/>
          </a:stretch>
        </p:blipFill>
        <p:spPr>
          <a:xfrm>
            <a:off x="1163051" y="1380839"/>
            <a:ext cx="2962688" cy="4096322"/>
          </a:xfrm>
          <a:prstGeom prst="rect">
            <a:avLst/>
          </a:prstGeom>
        </p:spPr>
      </p:pic>
      <p:pic>
        <p:nvPicPr>
          <p:cNvPr id="18" name="Picture 17">
            <a:extLst>
              <a:ext uri="{FF2B5EF4-FFF2-40B4-BE49-F238E27FC236}">
                <a16:creationId xmlns:a16="http://schemas.microsoft.com/office/drawing/2014/main" id="{01F410DA-60A9-C912-DB14-9FB2CABDA497}"/>
              </a:ext>
            </a:extLst>
          </p:cNvPr>
          <p:cNvPicPr>
            <a:picLocks noChangeAspect="1"/>
          </p:cNvPicPr>
          <p:nvPr/>
        </p:nvPicPr>
        <p:blipFill>
          <a:blip r:embed="rId3"/>
          <a:stretch>
            <a:fillRect/>
          </a:stretch>
        </p:blipFill>
        <p:spPr>
          <a:xfrm>
            <a:off x="5338853" y="474168"/>
            <a:ext cx="4771354" cy="5949771"/>
          </a:xfrm>
          <a:prstGeom prst="rect">
            <a:avLst/>
          </a:prstGeom>
        </p:spPr>
      </p:pic>
    </p:spTree>
    <p:extLst>
      <p:ext uri="{BB962C8B-B14F-4D97-AF65-F5344CB8AC3E}">
        <p14:creationId xmlns:p14="http://schemas.microsoft.com/office/powerpoint/2010/main" val="2276413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E3FBA607-E7FC-B7F8-2868-BC448F31F790}"/>
              </a:ext>
            </a:extLst>
          </p:cNvPr>
          <p:cNvCxnSpPr/>
          <p:nvPr/>
        </p:nvCxnSpPr>
        <p:spPr>
          <a:xfrm>
            <a:off x="144378" y="160422"/>
            <a:ext cx="120600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8326A7D-F71C-ED1C-CBFD-93F557654D2A}"/>
              </a:ext>
            </a:extLst>
          </p:cNvPr>
          <p:cNvSpPr txBox="1"/>
          <p:nvPr/>
        </p:nvSpPr>
        <p:spPr>
          <a:xfrm>
            <a:off x="144378" y="272716"/>
            <a:ext cx="689612" cy="33855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224D60"/>
                </a:solidFill>
                <a:effectLst/>
                <a:uLnTx/>
                <a:uFillTx/>
                <a:latin typeface="Candara" panose="020E0502030303020204" pitchFamily="34" charset="0"/>
                <a:cs typeface="+mn-cs"/>
              </a:rPr>
              <a:t>Part 3</a:t>
            </a:r>
            <a:endParaRPr kumimoji="0" lang="ko-KR" altLang="en-US" sz="1600" b="0" i="0" u="none" strike="noStrike" kern="1200" cap="none" spc="0" normalizeH="0" baseline="0" noProof="0" dirty="0">
              <a:ln>
                <a:noFill/>
              </a:ln>
              <a:solidFill>
                <a:srgbClr val="224D60"/>
              </a:solidFill>
              <a:effectLst/>
              <a:uLnTx/>
              <a:uFillTx/>
              <a:latin typeface="Candara" panose="020E0502030303020204" pitchFamily="34" charset="0"/>
              <a:cs typeface="+mn-cs"/>
            </a:endParaRPr>
          </a:p>
        </p:txBody>
      </p:sp>
      <p:sp>
        <p:nvSpPr>
          <p:cNvPr id="5" name="TextBox 4">
            <a:extLst>
              <a:ext uri="{FF2B5EF4-FFF2-40B4-BE49-F238E27FC236}">
                <a16:creationId xmlns:a16="http://schemas.microsoft.com/office/drawing/2014/main" id="{3251639B-29EB-6E9D-733B-6F917838F571}"/>
              </a:ext>
            </a:extLst>
          </p:cNvPr>
          <p:cNvSpPr txBox="1"/>
          <p:nvPr/>
        </p:nvSpPr>
        <p:spPr>
          <a:xfrm>
            <a:off x="1163051" y="272716"/>
            <a:ext cx="8015456"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rPr>
              <a:t>Creating Tables</a:t>
            </a:r>
            <a:endParaRPr kumimoji="0" lang="ko-KR" altLang="en-US"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endParaRPr>
          </a:p>
        </p:txBody>
      </p:sp>
      <p:cxnSp>
        <p:nvCxnSpPr>
          <p:cNvPr id="6" name="직선 연결선 5">
            <a:extLst>
              <a:ext uri="{FF2B5EF4-FFF2-40B4-BE49-F238E27FC236}">
                <a16:creationId xmlns:a16="http://schemas.microsoft.com/office/drawing/2014/main" id="{227D3D02-66A7-B0C0-2CF2-A0900C18861C}"/>
              </a:ext>
            </a:extLst>
          </p:cNvPr>
          <p:cNvCxnSpPr/>
          <p:nvPr/>
        </p:nvCxnSpPr>
        <p:spPr>
          <a:xfrm>
            <a:off x="144378" y="6737685"/>
            <a:ext cx="1206000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75CD74C-7865-88A2-8E96-C34081B5AC72}"/>
              </a:ext>
            </a:extLst>
          </p:cNvPr>
          <p:cNvPicPr>
            <a:picLocks noChangeAspect="1"/>
          </p:cNvPicPr>
          <p:nvPr/>
        </p:nvPicPr>
        <p:blipFill>
          <a:blip r:embed="rId2"/>
          <a:stretch>
            <a:fillRect/>
          </a:stretch>
        </p:blipFill>
        <p:spPr>
          <a:xfrm>
            <a:off x="1163051" y="981139"/>
            <a:ext cx="4497536" cy="5571343"/>
          </a:xfrm>
          <a:prstGeom prst="rect">
            <a:avLst/>
          </a:prstGeom>
        </p:spPr>
      </p:pic>
      <p:pic>
        <p:nvPicPr>
          <p:cNvPr id="9" name="Picture 8">
            <a:extLst>
              <a:ext uri="{FF2B5EF4-FFF2-40B4-BE49-F238E27FC236}">
                <a16:creationId xmlns:a16="http://schemas.microsoft.com/office/drawing/2014/main" id="{AE461B46-49B1-6A71-F7CF-89B949AD16E6}"/>
              </a:ext>
            </a:extLst>
          </p:cNvPr>
          <p:cNvPicPr>
            <a:picLocks noChangeAspect="1"/>
          </p:cNvPicPr>
          <p:nvPr/>
        </p:nvPicPr>
        <p:blipFill>
          <a:blip r:embed="rId3"/>
          <a:stretch>
            <a:fillRect/>
          </a:stretch>
        </p:blipFill>
        <p:spPr>
          <a:xfrm>
            <a:off x="6174378" y="981139"/>
            <a:ext cx="4656211" cy="5501447"/>
          </a:xfrm>
          <a:prstGeom prst="rect">
            <a:avLst/>
          </a:prstGeom>
        </p:spPr>
      </p:pic>
    </p:spTree>
    <p:extLst>
      <p:ext uri="{BB962C8B-B14F-4D97-AF65-F5344CB8AC3E}">
        <p14:creationId xmlns:p14="http://schemas.microsoft.com/office/powerpoint/2010/main" val="1706909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E3FBA607-E7FC-B7F8-2868-BC448F31F790}"/>
              </a:ext>
            </a:extLst>
          </p:cNvPr>
          <p:cNvCxnSpPr/>
          <p:nvPr/>
        </p:nvCxnSpPr>
        <p:spPr>
          <a:xfrm>
            <a:off x="144378" y="160422"/>
            <a:ext cx="120600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8326A7D-F71C-ED1C-CBFD-93F557654D2A}"/>
              </a:ext>
            </a:extLst>
          </p:cNvPr>
          <p:cNvSpPr txBox="1"/>
          <p:nvPr/>
        </p:nvSpPr>
        <p:spPr>
          <a:xfrm>
            <a:off x="144378" y="272716"/>
            <a:ext cx="689612" cy="33855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224D60"/>
                </a:solidFill>
                <a:effectLst/>
                <a:uLnTx/>
                <a:uFillTx/>
                <a:latin typeface="Candara" panose="020E0502030303020204" pitchFamily="34" charset="0"/>
                <a:cs typeface="+mn-cs"/>
              </a:rPr>
              <a:t>Part 3</a:t>
            </a:r>
            <a:endParaRPr kumimoji="0" lang="ko-KR" altLang="en-US" sz="1600" b="0" i="0" u="none" strike="noStrike" kern="1200" cap="none" spc="0" normalizeH="0" baseline="0" noProof="0" dirty="0">
              <a:ln>
                <a:noFill/>
              </a:ln>
              <a:solidFill>
                <a:srgbClr val="224D60"/>
              </a:solidFill>
              <a:effectLst/>
              <a:uLnTx/>
              <a:uFillTx/>
              <a:latin typeface="Candara" panose="020E0502030303020204" pitchFamily="34" charset="0"/>
              <a:cs typeface="+mn-cs"/>
            </a:endParaRPr>
          </a:p>
        </p:txBody>
      </p:sp>
      <p:sp>
        <p:nvSpPr>
          <p:cNvPr id="5" name="TextBox 4">
            <a:extLst>
              <a:ext uri="{FF2B5EF4-FFF2-40B4-BE49-F238E27FC236}">
                <a16:creationId xmlns:a16="http://schemas.microsoft.com/office/drawing/2014/main" id="{3251639B-29EB-6E9D-733B-6F917838F571}"/>
              </a:ext>
            </a:extLst>
          </p:cNvPr>
          <p:cNvSpPr txBox="1"/>
          <p:nvPr/>
        </p:nvSpPr>
        <p:spPr>
          <a:xfrm>
            <a:off x="1163051" y="272716"/>
            <a:ext cx="8015456"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rPr>
              <a:t>Creating Tables</a:t>
            </a:r>
            <a:endParaRPr kumimoji="0" lang="ko-KR" altLang="en-US"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endParaRPr>
          </a:p>
        </p:txBody>
      </p:sp>
      <p:cxnSp>
        <p:nvCxnSpPr>
          <p:cNvPr id="6" name="직선 연결선 5">
            <a:extLst>
              <a:ext uri="{FF2B5EF4-FFF2-40B4-BE49-F238E27FC236}">
                <a16:creationId xmlns:a16="http://schemas.microsoft.com/office/drawing/2014/main" id="{227D3D02-66A7-B0C0-2CF2-A0900C18861C}"/>
              </a:ext>
            </a:extLst>
          </p:cNvPr>
          <p:cNvCxnSpPr/>
          <p:nvPr/>
        </p:nvCxnSpPr>
        <p:spPr>
          <a:xfrm>
            <a:off x="144378" y="6737685"/>
            <a:ext cx="1206000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06AC690-735C-B71A-04CF-33559DFD6B4F}"/>
              </a:ext>
            </a:extLst>
          </p:cNvPr>
          <p:cNvPicPr>
            <a:picLocks noChangeAspect="1"/>
          </p:cNvPicPr>
          <p:nvPr/>
        </p:nvPicPr>
        <p:blipFill>
          <a:blip r:embed="rId2"/>
          <a:stretch>
            <a:fillRect/>
          </a:stretch>
        </p:blipFill>
        <p:spPr>
          <a:xfrm>
            <a:off x="1163051" y="908229"/>
            <a:ext cx="4539512" cy="5661801"/>
          </a:xfrm>
          <a:prstGeom prst="rect">
            <a:avLst/>
          </a:prstGeom>
        </p:spPr>
      </p:pic>
      <p:pic>
        <p:nvPicPr>
          <p:cNvPr id="11" name="Picture 10">
            <a:extLst>
              <a:ext uri="{FF2B5EF4-FFF2-40B4-BE49-F238E27FC236}">
                <a16:creationId xmlns:a16="http://schemas.microsoft.com/office/drawing/2014/main" id="{AB9D26D8-4352-C1E9-C9FB-5DB22732BB6F}"/>
              </a:ext>
            </a:extLst>
          </p:cNvPr>
          <p:cNvPicPr>
            <a:picLocks noChangeAspect="1"/>
          </p:cNvPicPr>
          <p:nvPr/>
        </p:nvPicPr>
        <p:blipFill rotWithShape="1">
          <a:blip r:embed="rId3"/>
          <a:srcRect l="466"/>
          <a:stretch/>
        </p:blipFill>
        <p:spPr>
          <a:xfrm>
            <a:off x="5960853" y="1297767"/>
            <a:ext cx="5517994" cy="4262465"/>
          </a:xfrm>
          <a:prstGeom prst="rect">
            <a:avLst/>
          </a:prstGeom>
        </p:spPr>
      </p:pic>
    </p:spTree>
    <p:extLst>
      <p:ext uri="{BB962C8B-B14F-4D97-AF65-F5344CB8AC3E}">
        <p14:creationId xmlns:p14="http://schemas.microsoft.com/office/powerpoint/2010/main" val="2377890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E3FBA607-E7FC-B7F8-2868-BC448F31F790}"/>
              </a:ext>
            </a:extLst>
          </p:cNvPr>
          <p:cNvCxnSpPr/>
          <p:nvPr/>
        </p:nvCxnSpPr>
        <p:spPr>
          <a:xfrm>
            <a:off x="144378" y="160422"/>
            <a:ext cx="120600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8326A7D-F71C-ED1C-CBFD-93F557654D2A}"/>
              </a:ext>
            </a:extLst>
          </p:cNvPr>
          <p:cNvSpPr txBox="1"/>
          <p:nvPr/>
        </p:nvSpPr>
        <p:spPr>
          <a:xfrm>
            <a:off x="144378" y="272716"/>
            <a:ext cx="689612" cy="33855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224D60"/>
                </a:solidFill>
                <a:effectLst/>
                <a:uLnTx/>
                <a:uFillTx/>
                <a:latin typeface="Candara" panose="020E0502030303020204" pitchFamily="34" charset="0"/>
                <a:cs typeface="+mn-cs"/>
              </a:rPr>
              <a:t>Part 3</a:t>
            </a:r>
            <a:endParaRPr kumimoji="0" lang="ko-KR" altLang="en-US" sz="1600" b="0" i="0" u="none" strike="noStrike" kern="1200" cap="none" spc="0" normalizeH="0" baseline="0" noProof="0" dirty="0">
              <a:ln>
                <a:noFill/>
              </a:ln>
              <a:solidFill>
                <a:srgbClr val="224D60"/>
              </a:solidFill>
              <a:effectLst/>
              <a:uLnTx/>
              <a:uFillTx/>
              <a:latin typeface="Candara" panose="020E0502030303020204" pitchFamily="34" charset="0"/>
              <a:cs typeface="+mn-cs"/>
            </a:endParaRPr>
          </a:p>
        </p:txBody>
      </p:sp>
      <p:sp>
        <p:nvSpPr>
          <p:cNvPr id="5" name="TextBox 4">
            <a:extLst>
              <a:ext uri="{FF2B5EF4-FFF2-40B4-BE49-F238E27FC236}">
                <a16:creationId xmlns:a16="http://schemas.microsoft.com/office/drawing/2014/main" id="{3251639B-29EB-6E9D-733B-6F917838F571}"/>
              </a:ext>
            </a:extLst>
          </p:cNvPr>
          <p:cNvSpPr txBox="1"/>
          <p:nvPr/>
        </p:nvSpPr>
        <p:spPr>
          <a:xfrm>
            <a:off x="1163051" y="272716"/>
            <a:ext cx="8015456"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rPr>
              <a:t>Data</a:t>
            </a:r>
            <a:r>
              <a:rPr lang="en-US" altLang="ko-KR" sz="2800" dirty="0">
                <a:solidFill>
                  <a:srgbClr val="224D60"/>
                </a:solidFill>
                <a:latin typeface="Candara" panose="020E0502030303020204" pitchFamily="34" charset="0"/>
                <a:ea typeface="a옛날사진관5" panose="02020600000000000000" pitchFamily="18" charset="-127"/>
              </a:rPr>
              <a:t> Insertion</a:t>
            </a:r>
            <a:endParaRPr kumimoji="0" lang="ko-KR" altLang="en-US"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endParaRPr>
          </a:p>
        </p:txBody>
      </p:sp>
      <p:cxnSp>
        <p:nvCxnSpPr>
          <p:cNvPr id="6" name="직선 연결선 5">
            <a:extLst>
              <a:ext uri="{FF2B5EF4-FFF2-40B4-BE49-F238E27FC236}">
                <a16:creationId xmlns:a16="http://schemas.microsoft.com/office/drawing/2014/main" id="{227D3D02-66A7-B0C0-2CF2-A0900C18861C}"/>
              </a:ext>
            </a:extLst>
          </p:cNvPr>
          <p:cNvCxnSpPr/>
          <p:nvPr/>
        </p:nvCxnSpPr>
        <p:spPr>
          <a:xfrm>
            <a:off x="144378" y="6737685"/>
            <a:ext cx="1206000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7F80FC3-737A-B404-7948-5114F1D6AF42}"/>
              </a:ext>
            </a:extLst>
          </p:cNvPr>
          <p:cNvPicPr>
            <a:picLocks noChangeAspect="1"/>
          </p:cNvPicPr>
          <p:nvPr/>
        </p:nvPicPr>
        <p:blipFill>
          <a:blip r:embed="rId2"/>
          <a:stretch>
            <a:fillRect/>
          </a:stretch>
        </p:blipFill>
        <p:spPr>
          <a:xfrm>
            <a:off x="1163051" y="910483"/>
            <a:ext cx="5707446" cy="2669750"/>
          </a:xfrm>
          <a:prstGeom prst="rect">
            <a:avLst/>
          </a:prstGeom>
        </p:spPr>
      </p:pic>
      <p:pic>
        <p:nvPicPr>
          <p:cNvPr id="13" name="Picture 12">
            <a:extLst>
              <a:ext uri="{FF2B5EF4-FFF2-40B4-BE49-F238E27FC236}">
                <a16:creationId xmlns:a16="http://schemas.microsoft.com/office/drawing/2014/main" id="{EDE07295-81D1-4E6F-8B78-5E16E02BA3F8}"/>
              </a:ext>
            </a:extLst>
          </p:cNvPr>
          <p:cNvPicPr>
            <a:picLocks noChangeAspect="1"/>
          </p:cNvPicPr>
          <p:nvPr/>
        </p:nvPicPr>
        <p:blipFill>
          <a:blip r:embed="rId3"/>
          <a:stretch>
            <a:fillRect/>
          </a:stretch>
        </p:blipFill>
        <p:spPr>
          <a:xfrm>
            <a:off x="1163051" y="3694780"/>
            <a:ext cx="6011114" cy="2276793"/>
          </a:xfrm>
          <a:prstGeom prst="rect">
            <a:avLst/>
          </a:prstGeom>
        </p:spPr>
      </p:pic>
    </p:spTree>
    <p:extLst>
      <p:ext uri="{BB962C8B-B14F-4D97-AF65-F5344CB8AC3E}">
        <p14:creationId xmlns:p14="http://schemas.microsoft.com/office/powerpoint/2010/main" val="2253960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E3FBA607-E7FC-B7F8-2868-BC448F31F790}"/>
              </a:ext>
            </a:extLst>
          </p:cNvPr>
          <p:cNvCxnSpPr/>
          <p:nvPr/>
        </p:nvCxnSpPr>
        <p:spPr>
          <a:xfrm>
            <a:off x="144378" y="160422"/>
            <a:ext cx="120600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8326A7D-F71C-ED1C-CBFD-93F557654D2A}"/>
              </a:ext>
            </a:extLst>
          </p:cNvPr>
          <p:cNvSpPr txBox="1"/>
          <p:nvPr/>
        </p:nvSpPr>
        <p:spPr>
          <a:xfrm>
            <a:off x="144378" y="272716"/>
            <a:ext cx="689612" cy="33855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224D60"/>
                </a:solidFill>
                <a:effectLst/>
                <a:uLnTx/>
                <a:uFillTx/>
                <a:latin typeface="Candara" panose="020E0502030303020204" pitchFamily="34" charset="0"/>
                <a:cs typeface="+mn-cs"/>
              </a:rPr>
              <a:t>Part 3</a:t>
            </a:r>
            <a:endParaRPr kumimoji="0" lang="ko-KR" altLang="en-US" sz="1600" b="0" i="0" u="none" strike="noStrike" kern="1200" cap="none" spc="0" normalizeH="0" baseline="0" noProof="0" dirty="0">
              <a:ln>
                <a:noFill/>
              </a:ln>
              <a:solidFill>
                <a:srgbClr val="224D60"/>
              </a:solidFill>
              <a:effectLst/>
              <a:uLnTx/>
              <a:uFillTx/>
              <a:latin typeface="Candara" panose="020E0502030303020204" pitchFamily="34" charset="0"/>
              <a:cs typeface="+mn-cs"/>
            </a:endParaRPr>
          </a:p>
        </p:txBody>
      </p:sp>
      <p:sp>
        <p:nvSpPr>
          <p:cNvPr id="5" name="TextBox 4">
            <a:extLst>
              <a:ext uri="{FF2B5EF4-FFF2-40B4-BE49-F238E27FC236}">
                <a16:creationId xmlns:a16="http://schemas.microsoft.com/office/drawing/2014/main" id="{3251639B-29EB-6E9D-733B-6F917838F571}"/>
              </a:ext>
            </a:extLst>
          </p:cNvPr>
          <p:cNvSpPr txBox="1"/>
          <p:nvPr/>
        </p:nvSpPr>
        <p:spPr>
          <a:xfrm>
            <a:off x="1163051" y="272716"/>
            <a:ext cx="8015456"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rPr>
              <a:t>Data</a:t>
            </a:r>
            <a:r>
              <a:rPr lang="en-US" altLang="ko-KR" sz="2800" dirty="0">
                <a:solidFill>
                  <a:srgbClr val="224D60"/>
                </a:solidFill>
                <a:latin typeface="Candara" panose="020E0502030303020204" pitchFamily="34" charset="0"/>
                <a:ea typeface="a옛날사진관5" panose="02020600000000000000" pitchFamily="18" charset="-127"/>
              </a:rPr>
              <a:t> Insertion</a:t>
            </a:r>
            <a:endParaRPr kumimoji="0" lang="ko-KR" altLang="en-US"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endParaRPr>
          </a:p>
        </p:txBody>
      </p:sp>
      <p:cxnSp>
        <p:nvCxnSpPr>
          <p:cNvPr id="6" name="직선 연결선 5">
            <a:extLst>
              <a:ext uri="{FF2B5EF4-FFF2-40B4-BE49-F238E27FC236}">
                <a16:creationId xmlns:a16="http://schemas.microsoft.com/office/drawing/2014/main" id="{227D3D02-66A7-B0C0-2CF2-A0900C18861C}"/>
              </a:ext>
            </a:extLst>
          </p:cNvPr>
          <p:cNvCxnSpPr/>
          <p:nvPr/>
        </p:nvCxnSpPr>
        <p:spPr>
          <a:xfrm>
            <a:off x="144378" y="6737685"/>
            <a:ext cx="1206000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7D89044-0D65-2664-4B5D-2D807AECA2F4}"/>
              </a:ext>
            </a:extLst>
          </p:cNvPr>
          <p:cNvPicPr>
            <a:picLocks noChangeAspect="1"/>
          </p:cNvPicPr>
          <p:nvPr/>
        </p:nvPicPr>
        <p:blipFill>
          <a:blip r:embed="rId2"/>
          <a:stretch>
            <a:fillRect/>
          </a:stretch>
        </p:blipFill>
        <p:spPr>
          <a:xfrm>
            <a:off x="1163051" y="888477"/>
            <a:ext cx="5106037" cy="5756667"/>
          </a:xfrm>
          <a:prstGeom prst="rect">
            <a:avLst/>
          </a:prstGeom>
        </p:spPr>
      </p:pic>
      <p:pic>
        <p:nvPicPr>
          <p:cNvPr id="10" name="Picture 9">
            <a:extLst>
              <a:ext uri="{FF2B5EF4-FFF2-40B4-BE49-F238E27FC236}">
                <a16:creationId xmlns:a16="http://schemas.microsoft.com/office/drawing/2014/main" id="{0775457A-6E47-484F-F6D1-19B52D9C0739}"/>
              </a:ext>
            </a:extLst>
          </p:cNvPr>
          <p:cNvPicPr>
            <a:picLocks noChangeAspect="1"/>
          </p:cNvPicPr>
          <p:nvPr/>
        </p:nvPicPr>
        <p:blipFill>
          <a:blip r:embed="rId3"/>
          <a:stretch>
            <a:fillRect/>
          </a:stretch>
        </p:blipFill>
        <p:spPr>
          <a:xfrm>
            <a:off x="6510068" y="1617122"/>
            <a:ext cx="4453229" cy="4299375"/>
          </a:xfrm>
          <a:prstGeom prst="rect">
            <a:avLst/>
          </a:prstGeom>
        </p:spPr>
      </p:pic>
    </p:spTree>
    <p:extLst>
      <p:ext uri="{BB962C8B-B14F-4D97-AF65-F5344CB8AC3E}">
        <p14:creationId xmlns:p14="http://schemas.microsoft.com/office/powerpoint/2010/main" val="2755315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E3FBA607-E7FC-B7F8-2868-BC448F31F790}"/>
              </a:ext>
            </a:extLst>
          </p:cNvPr>
          <p:cNvCxnSpPr/>
          <p:nvPr/>
        </p:nvCxnSpPr>
        <p:spPr>
          <a:xfrm>
            <a:off x="144378" y="160422"/>
            <a:ext cx="120600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8326A7D-F71C-ED1C-CBFD-93F557654D2A}"/>
              </a:ext>
            </a:extLst>
          </p:cNvPr>
          <p:cNvSpPr txBox="1"/>
          <p:nvPr/>
        </p:nvSpPr>
        <p:spPr>
          <a:xfrm>
            <a:off x="144378" y="272716"/>
            <a:ext cx="689612" cy="33855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224D60"/>
                </a:solidFill>
                <a:effectLst/>
                <a:uLnTx/>
                <a:uFillTx/>
                <a:latin typeface="Candara" panose="020E0502030303020204" pitchFamily="34" charset="0"/>
                <a:cs typeface="+mn-cs"/>
              </a:rPr>
              <a:t>Part 3</a:t>
            </a:r>
            <a:endParaRPr kumimoji="0" lang="ko-KR" altLang="en-US" sz="1600" b="0" i="0" u="none" strike="noStrike" kern="1200" cap="none" spc="0" normalizeH="0" baseline="0" noProof="0" dirty="0">
              <a:ln>
                <a:noFill/>
              </a:ln>
              <a:solidFill>
                <a:srgbClr val="224D60"/>
              </a:solidFill>
              <a:effectLst/>
              <a:uLnTx/>
              <a:uFillTx/>
              <a:latin typeface="Candara" panose="020E0502030303020204" pitchFamily="34" charset="0"/>
              <a:cs typeface="+mn-cs"/>
            </a:endParaRPr>
          </a:p>
        </p:txBody>
      </p:sp>
      <p:sp>
        <p:nvSpPr>
          <p:cNvPr id="5" name="TextBox 4">
            <a:extLst>
              <a:ext uri="{FF2B5EF4-FFF2-40B4-BE49-F238E27FC236}">
                <a16:creationId xmlns:a16="http://schemas.microsoft.com/office/drawing/2014/main" id="{3251639B-29EB-6E9D-733B-6F917838F571}"/>
              </a:ext>
            </a:extLst>
          </p:cNvPr>
          <p:cNvSpPr txBox="1"/>
          <p:nvPr/>
        </p:nvSpPr>
        <p:spPr>
          <a:xfrm>
            <a:off x="1163051" y="272716"/>
            <a:ext cx="8015456"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rPr>
              <a:t>Data</a:t>
            </a:r>
            <a:r>
              <a:rPr lang="en-US" altLang="ko-KR" sz="2800" dirty="0">
                <a:solidFill>
                  <a:srgbClr val="224D60"/>
                </a:solidFill>
                <a:latin typeface="Candara" panose="020E0502030303020204" pitchFamily="34" charset="0"/>
                <a:ea typeface="a옛날사진관5" panose="02020600000000000000" pitchFamily="18" charset="-127"/>
              </a:rPr>
              <a:t> Insertion</a:t>
            </a:r>
            <a:endParaRPr kumimoji="0" lang="ko-KR" altLang="en-US"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endParaRPr>
          </a:p>
        </p:txBody>
      </p:sp>
      <p:cxnSp>
        <p:nvCxnSpPr>
          <p:cNvPr id="6" name="직선 연결선 5">
            <a:extLst>
              <a:ext uri="{FF2B5EF4-FFF2-40B4-BE49-F238E27FC236}">
                <a16:creationId xmlns:a16="http://schemas.microsoft.com/office/drawing/2014/main" id="{227D3D02-66A7-B0C0-2CF2-A0900C18861C}"/>
              </a:ext>
            </a:extLst>
          </p:cNvPr>
          <p:cNvCxnSpPr/>
          <p:nvPr/>
        </p:nvCxnSpPr>
        <p:spPr>
          <a:xfrm>
            <a:off x="144378" y="6737685"/>
            <a:ext cx="1206000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7D89044-0D65-2664-4B5D-2D807AECA2F4}"/>
              </a:ext>
            </a:extLst>
          </p:cNvPr>
          <p:cNvPicPr>
            <a:picLocks noChangeAspect="1"/>
          </p:cNvPicPr>
          <p:nvPr/>
        </p:nvPicPr>
        <p:blipFill>
          <a:blip r:embed="rId2"/>
          <a:stretch>
            <a:fillRect/>
          </a:stretch>
        </p:blipFill>
        <p:spPr>
          <a:xfrm>
            <a:off x="1163051" y="888477"/>
            <a:ext cx="5106037" cy="5756667"/>
          </a:xfrm>
          <a:prstGeom prst="rect">
            <a:avLst/>
          </a:prstGeom>
        </p:spPr>
      </p:pic>
      <p:pic>
        <p:nvPicPr>
          <p:cNvPr id="7" name="Picture 6">
            <a:extLst>
              <a:ext uri="{FF2B5EF4-FFF2-40B4-BE49-F238E27FC236}">
                <a16:creationId xmlns:a16="http://schemas.microsoft.com/office/drawing/2014/main" id="{1999E971-40AC-C41C-6019-4EFF4BF2279F}"/>
              </a:ext>
            </a:extLst>
          </p:cNvPr>
          <p:cNvPicPr>
            <a:picLocks noChangeAspect="1"/>
          </p:cNvPicPr>
          <p:nvPr/>
        </p:nvPicPr>
        <p:blipFill>
          <a:blip r:embed="rId3"/>
          <a:stretch>
            <a:fillRect/>
          </a:stretch>
        </p:blipFill>
        <p:spPr>
          <a:xfrm>
            <a:off x="6601234" y="888476"/>
            <a:ext cx="2654909" cy="5691187"/>
          </a:xfrm>
          <a:prstGeom prst="rect">
            <a:avLst/>
          </a:prstGeom>
        </p:spPr>
      </p:pic>
    </p:spTree>
    <p:extLst>
      <p:ext uri="{BB962C8B-B14F-4D97-AF65-F5344CB8AC3E}">
        <p14:creationId xmlns:p14="http://schemas.microsoft.com/office/powerpoint/2010/main" val="3219336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DC16E78-8819-8219-C770-75C3BD1E4D45}"/>
              </a:ext>
            </a:extLst>
          </p:cNvPr>
          <p:cNvGrpSpPr/>
          <p:nvPr/>
        </p:nvGrpSpPr>
        <p:grpSpPr>
          <a:xfrm>
            <a:off x="6817895" y="872277"/>
            <a:ext cx="5374105" cy="4483771"/>
            <a:chOff x="6817895" y="310803"/>
            <a:chExt cx="5374105" cy="4483771"/>
          </a:xfrm>
        </p:grpSpPr>
        <p:sp>
          <p:nvSpPr>
            <p:cNvPr id="2" name="TextBox 1">
              <a:extLst>
                <a:ext uri="{FF2B5EF4-FFF2-40B4-BE49-F238E27FC236}">
                  <a16:creationId xmlns:a16="http://schemas.microsoft.com/office/drawing/2014/main" id="{1E4D379F-0D7A-E10A-C2FD-B3F877B38412}"/>
                </a:ext>
              </a:extLst>
            </p:cNvPr>
            <p:cNvSpPr txBox="1"/>
            <p:nvPr/>
          </p:nvSpPr>
          <p:spPr>
            <a:xfrm>
              <a:off x="6817895" y="310803"/>
              <a:ext cx="1037463" cy="315471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9900" b="1" i="0" u="none" strike="noStrike" kern="1200" cap="none" spc="0" normalizeH="0" baseline="0" noProof="0" dirty="0">
                  <a:ln>
                    <a:noFill/>
                  </a:ln>
                  <a:solidFill>
                    <a:prstClr val="white"/>
                  </a:solidFill>
                  <a:effectLst/>
                  <a:uLnTx/>
                  <a:uFillTx/>
                  <a:latin typeface="Candara" panose="020E0502030303020204" pitchFamily="34" charset="0"/>
                  <a:ea typeface="+mj-ea"/>
                  <a:cs typeface="+mn-cs"/>
                </a:rPr>
                <a:t>1</a:t>
              </a:r>
              <a:endParaRPr kumimoji="0" lang="ko-KR" altLang="en-US" sz="19900" b="1" i="0" u="none" strike="noStrike" kern="1200" cap="none" spc="0" normalizeH="0" baseline="0" noProof="0" dirty="0">
                <a:ln>
                  <a:noFill/>
                </a:ln>
                <a:solidFill>
                  <a:prstClr val="white"/>
                </a:solidFill>
                <a:effectLst/>
                <a:uLnTx/>
                <a:uFillTx/>
                <a:latin typeface="Candara" panose="020E0502030303020204" pitchFamily="34" charset="0"/>
                <a:ea typeface="+mj-ea"/>
                <a:cs typeface="+mn-cs"/>
              </a:endParaRPr>
            </a:p>
          </p:txBody>
        </p:sp>
        <p:sp>
          <p:nvSpPr>
            <p:cNvPr id="3" name="TextBox 2">
              <a:extLst>
                <a:ext uri="{FF2B5EF4-FFF2-40B4-BE49-F238E27FC236}">
                  <a16:creationId xmlns:a16="http://schemas.microsoft.com/office/drawing/2014/main" id="{773F2969-8E1F-0403-B6B6-037C4B0D5DB2}"/>
                </a:ext>
              </a:extLst>
            </p:cNvPr>
            <p:cNvSpPr txBox="1"/>
            <p:nvPr/>
          </p:nvSpPr>
          <p:spPr>
            <a:xfrm>
              <a:off x="6817895" y="3350782"/>
              <a:ext cx="3608680" cy="83099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4800" b="1" i="0" u="none" strike="noStrike" kern="1200" cap="none" spc="0" normalizeH="0" baseline="0" noProof="0" dirty="0">
                  <a:ln>
                    <a:noFill/>
                  </a:ln>
                  <a:solidFill>
                    <a:prstClr val="white"/>
                  </a:solidFill>
                  <a:effectLst/>
                  <a:uLnTx/>
                  <a:uFillTx/>
                  <a:latin typeface="Candara" panose="020E0502030303020204" pitchFamily="34" charset="0"/>
                  <a:ea typeface="a옛날사진관5" panose="02020600000000000000" pitchFamily="18" charset="-127"/>
                  <a:cs typeface="+mn-cs"/>
                </a:rPr>
                <a:t>Specification</a:t>
              </a:r>
              <a:endParaRPr kumimoji="0" lang="ko-KR" altLang="en-US" sz="4800" b="1" i="0" u="none" strike="noStrike" kern="1200" cap="none" spc="-300" normalizeH="0" baseline="0" noProof="0" dirty="0">
                <a:ln>
                  <a:noFill/>
                </a:ln>
                <a:solidFill>
                  <a:prstClr val="white"/>
                </a:solidFill>
                <a:effectLst/>
                <a:uLnTx/>
                <a:uFillTx/>
                <a:latin typeface="Candara" panose="020E0502030303020204" pitchFamily="34" charset="0"/>
                <a:ea typeface="a옛날사진관5" panose="02020600000000000000" pitchFamily="18" charset="-127"/>
                <a:cs typeface="+mn-cs"/>
              </a:endParaRPr>
            </a:p>
          </p:txBody>
        </p:sp>
        <p:cxnSp>
          <p:nvCxnSpPr>
            <p:cNvPr id="4" name="직선 연결선 3">
              <a:extLst>
                <a:ext uri="{FF2B5EF4-FFF2-40B4-BE49-F238E27FC236}">
                  <a16:creationId xmlns:a16="http://schemas.microsoft.com/office/drawing/2014/main" id="{F9894119-F233-DC33-68F5-7374CF0E569E}"/>
                </a:ext>
              </a:extLst>
            </p:cNvPr>
            <p:cNvCxnSpPr>
              <a:cxnSpLocks/>
            </p:cNvCxnSpPr>
            <p:nvPr/>
          </p:nvCxnSpPr>
          <p:spPr>
            <a:xfrm>
              <a:off x="6817895" y="4545921"/>
              <a:ext cx="5374105"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01021128-BA25-D6FF-656C-87D086ADE451}"/>
                </a:ext>
              </a:extLst>
            </p:cNvPr>
            <p:cNvCxnSpPr>
              <a:cxnSpLocks/>
            </p:cNvCxnSpPr>
            <p:nvPr/>
          </p:nvCxnSpPr>
          <p:spPr>
            <a:xfrm>
              <a:off x="6817895" y="4794574"/>
              <a:ext cx="537410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3596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E3FBA607-E7FC-B7F8-2868-BC448F31F790}"/>
              </a:ext>
            </a:extLst>
          </p:cNvPr>
          <p:cNvCxnSpPr/>
          <p:nvPr/>
        </p:nvCxnSpPr>
        <p:spPr>
          <a:xfrm>
            <a:off x="144378" y="160422"/>
            <a:ext cx="120600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8326A7D-F71C-ED1C-CBFD-93F557654D2A}"/>
              </a:ext>
            </a:extLst>
          </p:cNvPr>
          <p:cNvSpPr txBox="1"/>
          <p:nvPr/>
        </p:nvSpPr>
        <p:spPr>
          <a:xfrm>
            <a:off x="144378" y="272716"/>
            <a:ext cx="689612" cy="33855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224D60"/>
                </a:solidFill>
                <a:effectLst/>
                <a:uLnTx/>
                <a:uFillTx/>
                <a:latin typeface="Candara" panose="020E0502030303020204" pitchFamily="34" charset="0"/>
                <a:cs typeface="+mn-cs"/>
              </a:rPr>
              <a:t>Part 3</a:t>
            </a:r>
            <a:endParaRPr kumimoji="0" lang="ko-KR" altLang="en-US" sz="1600" b="0" i="0" u="none" strike="noStrike" kern="1200" cap="none" spc="0" normalizeH="0" baseline="0" noProof="0" dirty="0">
              <a:ln>
                <a:noFill/>
              </a:ln>
              <a:solidFill>
                <a:srgbClr val="224D60"/>
              </a:solidFill>
              <a:effectLst/>
              <a:uLnTx/>
              <a:uFillTx/>
              <a:latin typeface="Candara" panose="020E0502030303020204" pitchFamily="34" charset="0"/>
              <a:cs typeface="+mn-cs"/>
            </a:endParaRPr>
          </a:p>
        </p:txBody>
      </p:sp>
      <p:sp>
        <p:nvSpPr>
          <p:cNvPr id="5" name="TextBox 4">
            <a:extLst>
              <a:ext uri="{FF2B5EF4-FFF2-40B4-BE49-F238E27FC236}">
                <a16:creationId xmlns:a16="http://schemas.microsoft.com/office/drawing/2014/main" id="{3251639B-29EB-6E9D-733B-6F917838F571}"/>
              </a:ext>
            </a:extLst>
          </p:cNvPr>
          <p:cNvSpPr txBox="1"/>
          <p:nvPr/>
        </p:nvSpPr>
        <p:spPr>
          <a:xfrm>
            <a:off x="1163051" y="272716"/>
            <a:ext cx="8015456"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rPr>
              <a:t>Data</a:t>
            </a:r>
            <a:r>
              <a:rPr lang="en-US" altLang="ko-KR" sz="2800" dirty="0">
                <a:solidFill>
                  <a:srgbClr val="224D60"/>
                </a:solidFill>
                <a:latin typeface="Candara" panose="020E0502030303020204" pitchFamily="34" charset="0"/>
                <a:ea typeface="a옛날사진관5" panose="02020600000000000000" pitchFamily="18" charset="-127"/>
              </a:rPr>
              <a:t> Insertion</a:t>
            </a:r>
            <a:endParaRPr kumimoji="0" lang="ko-KR" altLang="en-US"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endParaRPr>
          </a:p>
        </p:txBody>
      </p:sp>
      <p:cxnSp>
        <p:nvCxnSpPr>
          <p:cNvPr id="6" name="직선 연결선 5">
            <a:extLst>
              <a:ext uri="{FF2B5EF4-FFF2-40B4-BE49-F238E27FC236}">
                <a16:creationId xmlns:a16="http://schemas.microsoft.com/office/drawing/2014/main" id="{227D3D02-66A7-B0C0-2CF2-A0900C18861C}"/>
              </a:ext>
            </a:extLst>
          </p:cNvPr>
          <p:cNvCxnSpPr/>
          <p:nvPr/>
        </p:nvCxnSpPr>
        <p:spPr>
          <a:xfrm>
            <a:off x="144378" y="6737685"/>
            <a:ext cx="1206000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8E3822A-6B0D-16E9-1723-3EB153FDC615}"/>
              </a:ext>
            </a:extLst>
          </p:cNvPr>
          <p:cNvPicPr>
            <a:picLocks noChangeAspect="1"/>
          </p:cNvPicPr>
          <p:nvPr/>
        </p:nvPicPr>
        <p:blipFill>
          <a:blip r:embed="rId2"/>
          <a:stretch>
            <a:fillRect/>
          </a:stretch>
        </p:blipFill>
        <p:spPr>
          <a:xfrm>
            <a:off x="1163051" y="908229"/>
            <a:ext cx="7087589" cy="1362265"/>
          </a:xfrm>
          <a:prstGeom prst="rect">
            <a:avLst/>
          </a:prstGeom>
        </p:spPr>
      </p:pic>
      <p:pic>
        <p:nvPicPr>
          <p:cNvPr id="11" name="Picture 10">
            <a:extLst>
              <a:ext uri="{FF2B5EF4-FFF2-40B4-BE49-F238E27FC236}">
                <a16:creationId xmlns:a16="http://schemas.microsoft.com/office/drawing/2014/main" id="{F4CFE72D-763A-58F8-FF7B-A0FD936854C7}"/>
              </a:ext>
            </a:extLst>
          </p:cNvPr>
          <p:cNvPicPr>
            <a:picLocks noChangeAspect="1"/>
          </p:cNvPicPr>
          <p:nvPr/>
        </p:nvPicPr>
        <p:blipFill>
          <a:blip r:embed="rId3"/>
          <a:stretch>
            <a:fillRect/>
          </a:stretch>
        </p:blipFill>
        <p:spPr>
          <a:xfrm>
            <a:off x="8463118" y="908229"/>
            <a:ext cx="3173915" cy="5719181"/>
          </a:xfrm>
          <a:prstGeom prst="rect">
            <a:avLst/>
          </a:prstGeom>
        </p:spPr>
      </p:pic>
      <p:pic>
        <p:nvPicPr>
          <p:cNvPr id="13" name="Picture 12">
            <a:extLst>
              <a:ext uri="{FF2B5EF4-FFF2-40B4-BE49-F238E27FC236}">
                <a16:creationId xmlns:a16="http://schemas.microsoft.com/office/drawing/2014/main" id="{E90A4DC8-1F20-D7DF-0770-B54FE6B7D715}"/>
              </a:ext>
            </a:extLst>
          </p:cNvPr>
          <p:cNvPicPr>
            <a:picLocks noChangeAspect="1"/>
          </p:cNvPicPr>
          <p:nvPr/>
        </p:nvPicPr>
        <p:blipFill>
          <a:blip r:embed="rId4"/>
          <a:stretch>
            <a:fillRect/>
          </a:stretch>
        </p:blipFill>
        <p:spPr>
          <a:xfrm>
            <a:off x="1163051" y="2380769"/>
            <a:ext cx="5944811" cy="3788708"/>
          </a:xfrm>
          <a:prstGeom prst="rect">
            <a:avLst/>
          </a:prstGeom>
        </p:spPr>
      </p:pic>
    </p:spTree>
    <p:extLst>
      <p:ext uri="{BB962C8B-B14F-4D97-AF65-F5344CB8AC3E}">
        <p14:creationId xmlns:p14="http://schemas.microsoft.com/office/powerpoint/2010/main" val="874199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E3FBA607-E7FC-B7F8-2868-BC448F31F790}"/>
              </a:ext>
            </a:extLst>
          </p:cNvPr>
          <p:cNvCxnSpPr/>
          <p:nvPr/>
        </p:nvCxnSpPr>
        <p:spPr>
          <a:xfrm>
            <a:off x="144378" y="160422"/>
            <a:ext cx="120600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8326A7D-F71C-ED1C-CBFD-93F557654D2A}"/>
              </a:ext>
            </a:extLst>
          </p:cNvPr>
          <p:cNvSpPr txBox="1"/>
          <p:nvPr/>
        </p:nvSpPr>
        <p:spPr>
          <a:xfrm>
            <a:off x="144378" y="272716"/>
            <a:ext cx="689612" cy="33855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224D60"/>
                </a:solidFill>
                <a:effectLst/>
                <a:uLnTx/>
                <a:uFillTx/>
                <a:latin typeface="Candara" panose="020E0502030303020204" pitchFamily="34" charset="0"/>
                <a:cs typeface="+mn-cs"/>
              </a:rPr>
              <a:t>Part 3</a:t>
            </a:r>
            <a:endParaRPr kumimoji="0" lang="ko-KR" altLang="en-US" sz="1600" b="0" i="0" u="none" strike="noStrike" kern="1200" cap="none" spc="0" normalizeH="0" baseline="0" noProof="0" dirty="0">
              <a:ln>
                <a:noFill/>
              </a:ln>
              <a:solidFill>
                <a:srgbClr val="224D60"/>
              </a:solidFill>
              <a:effectLst/>
              <a:uLnTx/>
              <a:uFillTx/>
              <a:latin typeface="Candara" panose="020E0502030303020204" pitchFamily="34" charset="0"/>
              <a:cs typeface="+mn-cs"/>
            </a:endParaRPr>
          </a:p>
        </p:txBody>
      </p:sp>
      <p:sp>
        <p:nvSpPr>
          <p:cNvPr id="5" name="TextBox 4">
            <a:extLst>
              <a:ext uri="{FF2B5EF4-FFF2-40B4-BE49-F238E27FC236}">
                <a16:creationId xmlns:a16="http://schemas.microsoft.com/office/drawing/2014/main" id="{3251639B-29EB-6E9D-733B-6F917838F571}"/>
              </a:ext>
            </a:extLst>
          </p:cNvPr>
          <p:cNvSpPr txBox="1"/>
          <p:nvPr/>
        </p:nvSpPr>
        <p:spPr>
          <a:xfrm>
            <a:off x="1163051" y="272716"/>
            <a:ext cx="8015456"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rPr>
              <a:t>Data</a:t>
            </a:r>
            <a:r>
              <a:rPr lang="en-US" altLang="ko-KR" sz="2800" dirty="0">
                <a:solidFill>
                  <a:srgbClr val="224D60"/>
                </a:solidFill>
                <a:latin typeface="Candara" panose="020E0502030303020204" pitchFamily="34" charset="0"/>
                <a:ea typeface="a옛날사진관5" panose="02020600000000000000" pitchFamily="18" charset="-127"/>
              </a:rPr>
              <a:t> Insertion</a:t>
            </a:r>
            <a:endParaRPr kumimoji="0" lang="ko-KR" altLang="en-US"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endParaRPr>
          </a:p>
        </p:txBody>
      </p:sp>
      <p:cxnSp>
        <p:nvCxnSpPr>
          <p:cNvPr id="6" name="직선 연결선 5">
            <a:extLst>
              <a:ext uri="{FF2B5EF4-FFF2-40B4-BE49-F238E27FC236}">
                <a16:creationId xmlns:a16="http://schemas.microsoft.com/office/drawing/2014/main" id="{227D3D02-66A7-B0C0-2CF2-A0900C18861C}"/>
              </a:ext>
            </a:extLst>
          </p:cNvPr>
          <p:cNvCxnSpPr/>
          <p:nvPr/>
        </p:nvCxnSpPr>
        <p:spPr>
          <a:xfrm>
            <a:off x="144378" y="6737685"/>
            <a:ext cx="1206000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2E1BD2F-9154-63B2-A6A1-47FB79BD7B95}"/>
              </a:ext>
            </a:extLst>
          </p:cNvPr>
          <p:cNvPicPr>
            <a:picLocks noChangeAspect="1"/>
          </p:cNvPicPr>
          <p:nvPr/>
        </p:nvPicPr>
        <p:blipFill>
          <a:blip r:embed="rId2"/>
          <a:stretch>
            <a:fillRect/>
          </a:stretch>
        </p:blipFill>
        <p:spPr>
          <a:xfrm>
            <a:off x="1163051" y="908230"/>
            <a:ext cx="4883533" cy="3853552"/>
          </a:xfrm>
          <a:prstGeom prst="rect">
            <a:avLst/>
          </a:prstGeom>
        </p:spPr>
      </p:pic>
      <p:pic>
        <p:nvPicPr>
          <p:cNvPr id="10" name="Picture 9">
            <a:extLst>
              <a:ext uri="{FF2B5EF4-FFF2-40B4-BE49-F238E27FC236}">
                <a16:creationId xmlns:a16="http://schemas.microsoft.com/office/drawing/2014/main" id="{508A691B-81BE-1168-D6A3-CE9E8DD93155}"/>
              </a:ext>
            </a:extLst>
          </p:cNvPr>
          <p:cNvPicPr>
            <a:picLocks noChangeAspect="1"/>
          </p:cNvPicPr>
          <p:nvPr/>
        </p:nvPicPr>
        <p:blipFill>
          <a:blip r:embed="rId3"/>
          <a:stretch>
            <a:fillRect/>
          </a:stretch>
        </p:blipFill>
        <p:spPr>
          <a:xfrm>
            <a:off x="6314413" y="908229"/>
            <a:ext cx="3597338" cy="5689182"/>
          </a:xfrm>
          <a:prstGeom prst="rect">
            <a:avLst/>
          </a:prstGeom>
        </p:spPr>
      </p:pic>
    </p:spTree>
    <p:extLst>
      <p:ext uri="{BB962C8B-B14F-4D97-AF65-F5344CB8AC3E}">
        <p14:creationId xmlns:p14="http://schemas.microsoft.com/office/powerpoint/2010/main" val="2240037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E3FBA607-E7FC-B7F8-2868-BC448F31F790}"/>
              </a:ext>
            </a:extLst>
          </p:cNvPr>
          <p:cNvCxnSpPr/>
          <p:nvPr/>
        </p:nvCxnSpPr>
        <p:spPr>
          <a:xfrm>
            <a:off x="144378" y="160422"/>
            <a:ext cx="120600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8326A7D-F71C-ED1C-CBFD-93F557654D2A}"/>
              </a:ext>
            </a:extLst>
          </p:cNvPr>
          <p:cNvSpPr txBox="1"/>
          <p:nvPr/>
        </p:nvSpPr>
        <p:spPr>
          <a:xfrm>
            <a:off x="144378" y="272716"/>
            <a:ext cx="689612" cy="33855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224D60"/>
                </a:solidFill>
                <a:effectLst/>
                <a:uLnTx/>
                <a:uFillTx/>
                <a:latin typeface="Candara" panose="020E0502030303020204" pitchFamily="34" charset="0"/>
                <a:cs typeface="+mn-cs"/>
              </a:rPr>
              <a:t>Part 3</a:t>
            </a:r>
            <a:endParaRPr kumimoji="0" lang="ko-KR" altLang="en-US" sz="1600" b="0" i="0" u="none" strike="noStrike" kern="1200" cap="none" spc="0" normalizeH="0" baseline="0" noProof="0" dirty="0">
              <a:ln>
                <a:noFill/>
              </a:ln>
              <a:solidFill>
                <a:srgbClr val="224D60"/>
              </a:solidFill>
              <a:effectLst/>
              <a:uLnTx/>
              <a:uFillTx/>
              <a:latin typeface="Candara" panose="020E0502030303020204" pitchFamily="34" charset="0"/>
              <a:cs typeface="+mn-cs"/>
            </a:endParaRPr>
          </a:p>
        </p:txBody>
      </p:sp>
      <p:sp>
        <p:nvSpPr>
          <p:cNvPr id="5" name="TextBox 4">
            <a:extLst>
              <a:ext uri="{FF2B5EF4-FFF2-40B4-BE49-F238E27FC236}">
                <a16:creationId xmlns:a16="http://schemas.microsoft.com/office/drawing/2014/main" id="{3251639B-29EB-6E9D-733B-6F917838F571}"/>
              </a:ext>
            </a:extLst>
          </p:cNvPr>
          <p:cNvSpPr txBox="1"/>
          <p:nvPr/>
        </p:nvSpPr>
        <p:spPr>
          <a:xfrm>
            <a:off x="1163051" y="272716"/>
            <a:ext cx="8015456"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rPr>
              <a:t>Data</a:t>
            </a:r>
            <a:r>
              <a:rPr lang="en-US" altLang="ko-KR" sz="2800" dirty="0">
                <a:solidFill>
                  <a:srgbClr val="224D60"/>
                </a:solidFill>
                <a:latin typeface="Candara" panose="020E0502030303020204" pitchFamily="34" charset="0"/>
                <a:ea typeface="a옛날사진관5" panose="02020600000000000000" pitchFamily="18" charset="-127"/>
              </a:rPr>
              <a:t> Insertion</a:t>
            </a:r>
            <a:endParaRPr kumimoji="0" lang="ko-KR" altLang="en-US"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endParaRPr>
          </a:p>
        </p:txBody>
      </p:sp>
      <p:cxnSp>
        <p:nvCxnSpPr>
          <p:cNvPr id="6" name="직선 연결선 5">
            <a:extLst>
              <a:ext uri="{FF2B5EF4-FFF2-40B4-BE49-F238E27FC236}">
                <a16:creationId xmlns:a16="http://schemas.microsoft.com/office/drawing/2014/main" id="{227D3D02-66A7-B0C0-2CF2-A0900C18861C}"/>
              </a:ext>
            </a:extLst>
          </p:cNvPr>
          <p:cNvCxnSpPr/>
          <p:nvPr/>
        </p:nvCxnSpPr>
        <p:spPr>
          <a:xfrm>
            <a:off x="144378" y="6737685"/>
            <a:ext cx="1206000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D1304A3-4964-49ED-5FDA-13C347025A96}"/>
              </a:ext>
            </a:extLst>
          </p:cNvPr>
          <p:cNvPicPr>
            <a:picLocks noChangeAspect="1"/>
          </p:cNvPicPr>
          <p:nvPr/>
        </p:nvPicPr>
        <p:blipFill>
          <a:blip r:embed="rId2"/>
          <a:stretch>
            <a:fillRect/>
          </a:stretch>
        </p:blipFill>
        <p:spPr>
          <a:xfrm>
            <a:off x="833990" y="1180234"/>
            <a:ext cx="5082935" cy="3721124"/>
          </a:xfrm>
          <a:prstGeom prst="rect">
            <a:avLst/>
          </a:prstGeom>
        </p:spPr>
      </p:pic>
      <p:pic>
        <p:nvPicPr>
          <p:cNvPr id="11" name="Picture 10">
            <a:extLst>
              <a:ext uri="{FF2B5EF4-FFF2-40B4-BE49-F238E27FC236}">
                <a16:creationId xmlns:a16="http://schemas.microsoft.com/office/drawing/2014/main" id="{D6AEB195-9FD2-7D89-F38C-75FB60ED300D}"/>
              </a:ext>
            </a:extLst>
          </p:cNvPr>
          <p:cNvPicPr>
            <a:picLocks noChangeAspect="1"/>
          </p:cNvPicPr>
          <p:nvPr/>
        </p:nvPicPr>
        <p:blipFill>
          <a:blip r:embed="rId3"/>
          <a:stretch>
            <a:fillRect/>
          </a:stretch>
        </p:blipFill>
        <p:spPr>
          <a:xfrm>
            <a:off x="833990" y="5352205"/>
            <a:ext cx="7658746" cy="1079728"/>
          </a:xfrm>
          <a:prstGeom prst="rect">
            <a:avLst/>
          </a:prstGeom>
        </p:spPr>
      </p:pic>
      <p:pic>
        <p:nvPicPr>
          <p:cNvPr id="13" name="Picture 12">
            <a:extLst>
              <a:ext uri="{FF2B5EF4-FFF2-40B4-BE49-F238E27FC236}">
                <a16:creationId xmlns:a16="http://schemas.microsoft.com/office/drawing/2014/main" id="{509A8AED-C976-4337-87D2-704E462E11C0}"/>
              </a:ext>
            </a:extLst>
          </p:cNvPr>
          <p:cNvPicPr>
            <a:picLocks noChangeAspect="1"/>
          </p:cNvPicPr>
          <p:nvPr/>
        </p:nvPicPr>
        <p:blipFill>
          <a:blip r:embed="rId4"/>
          <a:stretch>
            <a:fillRect/>
          </a:stretch>
        </p:blipFill>
        <p:spPr>
          <a:xfrm>
            <a:off x="6174378" y="1180234"/>
            <a:ext cx="5163271" cy="1098569"/>
          </a:xfrm>
          <a:prstGeom prst="rect">
            <a:avLst/>
          </a:prstGeom>
        </p:spPr>
      </p:pic>
      <p:pic>
        <p:nvPicPr>
          <p:cNvPr id="15" name="Picture 14">
            <a:extLst>
              <a:ext uri="{FF2B5EF4-FFF2-40B4-BE49-F238E27FC236}">
                <a16:creationId xmlns:a16="http://schemas.microsoft.com/office/drawing/2014/main" id="{F73C1B5E-C9FF-6FBD-D279-6412EA40337E}"/>
              </a:ext>
            </a:extLst>
          </p:cNvPr>
          <p:cNvPicPr>
            <a:picLocks noChangeAspect="1"/>
          </p:cNvPicPr>
          <p:nvPr/>
        </p:nvPicPr>
        <p:blipFill>
          <a:blip r:embed="rId5"/>
          <a:stretch>
            <a:fillRect/>
          </a:stretch>
        </p:blipFill>
        <p:spPr>
          <a:xfrm>
            <a:off x="6174379" y="2347877"/>
            <a:ext cx="4919192" cy="1688136"/>
          </a:xfrm>
          <a:prstGeom prst="rect">
            <a:avLst/>
          </a:prstGeom>
        </p:spPr>
      </p:pic>
      <p:pic>
        <p:nvPicPr>
          <p:cNvPr id="17" name="Picture 16">
            <a:extLst>
              <a:ext uri="{FF2B5EF4-FFF2-40B4-BE49-F238E27FC236}">
                <a16:creationId xmlns:a16="http://schemas.microsoft.com/office/drawing/2014/main" id="{040406FC-2D9F-891E-BD1F-F879AA90114F}"/>
              </a:ext>
            </a:extLst>
          </p:cNvPr>
          <p:cNvPicPr>
            <a:picLocks noChangeAspect="1"/>
          </p:cNvPicPr>
          <p:nvPr/>
        </p:nvPicPr>
        <p:blipFill>
          <a:blip r:embed="rId6"/>
          <a:stretch>
            <a:fillRect/>
          </a:stretch>
        </p:blipFill>
        <p:spPr>
          <a:xfrm>
            <a:off x="6174379" y="4143519"/>
            <a:ext cx="5876724" cy="1139435"/>
          </a:xfrm>
          <a:prstGeom prst="rect">
            <a:avLst/>
          </a:prstGeom>
        </p:spPr>
      </p:pic>
    </p:spTree>
    <p:extLst>
      <p:ext uri="{BB962C8B-B14F-4D97-AF65-F5344CB8AC3E}">
        <p14:creationId xmlns:p14="http://schemas.microsoft.com/office/powerpoint/2010/main" val="64882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E3FBA607-E7FC-B7F8-2868-BC448F31F790}"/>
              </a:ext>
            </a:extLst>
          </p:cNvPr>
          <p:cNvCxnSpPr/>
          <p:nvPr/>
        </p:nvCxnSpPr>
        <p:spPr>
          <a:xfrm>
            <a:off x="144378" y="160422"/>
            <a:ext cx="120600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8326A7D-F71C-ED1C-CBFD-93F557654D2A}"/>
              </a:ext>
            </a:extLst>
          </p:cNvPr>
          <p:cNvSpPr txBox="1"/>
          <p:nvPr/>
        </p:nvSpPr>
        <p:spPr>
          <a:xfrm>
            <a:off x="144378" y="272716"/>
            <a:ext cx="689612" cy="33855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224D60"/>
                </a:solidFill>
                <a:effectLst/>
                <a:uLnTx/>
                <a:uFillTx/>
                <a:latin typeface="Candara" panose="020E0502030303020204" pitchFamily="34" charset="0"/>
                <a:cs typeface="+mn-cs"/>
              </a:rPr>
              <a:t>Part 3</a:t>
            </a:r>
            <a:endParaRPr kumimoji="0" lang="ko-KR" altLang="en-US" sz="1600" b="0" i="0" u="none" strike="noStrike" kern="1200" cap="none" spc="0" normalizeH="0" baseline="0" noProof="0" dirty="0">
              <a:ln>
                <a:noFill/>
              </a:ln>
              <a:solidFill>
                <a:srgbClr val="224D60"/>
              </a:solidFill>
              <a:effectLst/>
              <a:uLnTx/>
              <a:uFillTx/>
              <a:latin typeface="Candara" panose="020E0502030303020204" pitchFamily="34" charset="0"/>
              <a:cs typeface="+mn-cs"/>
            </a:endParaRPr>
          </a:p>
        </p:txBody>
      </p:sp>
      <p:sp>
        <p:nvSpPr>
          <p:cNvPr id="5" name="TextBox 4">
            <a:extLst>
              <a:ext uri="{FF2B5EF4-FFF2-40B4-BE49-F238E27FC236}">
                <a16:creationId xmlns:a16="http://schemas.microsoft.com/office/drawing/2014/main" id="{3251639B-29EB-6E9D-733B-6F917838F571}"/>
              </a:ext>
            </a:extLst>
          </p:cNvPr>
          <p:cNvSpPr txBox="1"/>
          <p:nvPr/>
        </p:nvSpPr>
        <p:spPr>
          <a:xfrm>
            <a:off x="1163051" y="272716"/>
            <a:ext cx="8015456"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rPr>
              <a:t>Queries</a:t>
            </a:r>
            <a:endParaRPr kumimoji="0" lang="ko-KR" altLang="en-US"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endParaRPr>
          </a:p>
        </p:txBody>
      </p:sp>
      <p:cxnSp>
        <p:nvCxnSpPr>
          <p:cNvPr id="6" name="직선 연결선 5">
            <a:extLst>
              <a:ext uri="{FF2B5EF4-FFF2-40B4-BE49-F238E27FC236}">
                <a16:creationId xmlns:a16="http://schemas.microsoft.com/office/drawing/2014/main" id="{227D3D02-66A7-B0C0-2CF2-A0900C18861C}"/>
              </a:ext>
            </a:extLst>
          </p:cNvPr>
          <p:cNvCxnSpPr/>
          <p:nvPr/>
        </p:nvCxnSpPr>
        <p:spPr>
          <a:xfrm>
            <a:off x="144378" y="6737685"/>
            <a:ext cx="1206000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내용 개체 틀 2">
            <a:extLst>
              <a:ext uri="{FF2B5EF4-FFF2-40B4-BE49-F238E27FC236}">
                <a16:creationId xmlns:a16="http://schemas.microsoft.com/office/drawing/2014/main" id="{7A58F9AD-26DF-66DB-CF29-DC181AE7A142}"/>
              </a:ext>
            </a:extLst>
          </p:cNvPr>
          <p:cNvSpPr txBox="1">
            <a:spLocks/>
          </p:cNvSpPr>
          <p:nvPr/>
        </p:nvSpPr>
        <p:spPr>
          <a:xfrm>
            <a:off x="1163052" y="1365459"/>
            <a:ext cx="6833636" cy="2266262"/>
          </a:xfrm>
          <a:prstGeom prst="rect">
            <a:avLst/>
          </a:prstGeom>
          <a:solidFill>
            <a:schemeClr val="accent6">
              <a:lumMod val="10000"/>
              <a:lumOff val="90000"/>
            </a:schemeClr>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50000"/>
              </a:lnSpc>
              <a:spcBef>
                <a:spcPts val="1000"/>
              </a:spcBef>
              <a:spcAft>
                <a:spcPts val="0"/>
              </a:spcAft>
              <a:buClrTx/>
              <a:buSzTx/>
              <a:buFontTx/>
              <a:buChar char="-"/>
              <a:tabLst/>
              <a:defRPr/>
            </a:pPr>
            <a:r>
              <a:rPr lang="en-US" altLang="ko-KR" sz="1800" dirty="0">
                <a:solidFill>
                  <a:prstClr val="black"/>
                </a:solidFill>
                <a:latin typeface="Candara" panose="020E0502030303020204" pitchFamily="34" charset="0"/>
                <a:ea typeface="a옛날사진관2" panose="02020600000000000000" pitchFamily="18" charset="-127"/>
              </a:rPr>
              <a:t>Find the name of the restaurant, the supplied date, supplied items which are </a:t>
            </a:r>
            <a:r>
              <a:rPr lang="en-US" altLang="ko-KR" sz="1800" b="1" dirty="0">
                <a:solidFill>
                  <a:prstClr val="black"/>
                </a:solidFill>
                <a:latin typeface="Candara" panose="020E0502030303020204" pitchFamily="34" charset="0"/>
                <a:ea typeface="a옛날사진관2" panose="02020600000000000000" pitchFamily="18" charset="-127"/>
              </a:rPr>
              <a:t>supplied</a:t>
            </a:r>
            <a:r>
              <a:rPr lang="en-US" altLang="ko-KR" sz="1800" dirty="0">
                <a:solidFill>
                  <a:prstClr val="black"/>
                </a:solidFill>
                <a:latin typeface="Candara" panose="020E0502030303020204" pitchFamily="34" charset="0"/>
                <a:ea typeface="a옛날사진관2" panose="02020600000000000000" pitchFamily="18" charset="-127"/>
              </a:rPr>
              <a:t> to it </a:t>
            </a:r>
            <a:r>
              <a:rPr lang="en-US" altLang="ko-KR" sz="1800" b="1" dirty="0">
                <a:solidFill>
                  <a:prstClr val="black"/>
                </a:solidFill>
                <a:latin typeface="Candara" panose="020E0502030303020204" pitchFamily="34" charset="0"/>
                <a:ea typeface="a옛날사진관2" panose="02020600000000000000" pitchFamily="18" charset="-127"/>
              </a:rPr>
              <a:t>in November 2023</a:t>
            </a:r>
            <a:r>
              <a:rPr lang="en-US" altLang="ko-KR" sz="1800" dirty="0">
                <a:solidFill>
                  <a:prstClr val="black"/>
                </a:solidFill>
                <a:latin typeface="Candara" panose="020E0502030303020204" pitchFamily="34" charset="0"/>
                <a:ea typeface="a옛날사진관2" panose="02020600000000000000" pitchFamily="18" charset="-127"/>
              </a:rPr>
              <a:t>.</a:t>
            </a:r>
          </a:p>
          <a:p>
            <a:pPr marL="228600" marR="0" lvl="0" indent="-228600" algn="l" defTabSz="914400" rtl="0" eaLnBrk="1" fontAlgn="auto" latinLnBrk="1" hangingPunct="1">
              <a:lnSpc>
                <a:spcPct val="150000"/>
              </a:lnSpc>
              <a:spcBef>
                <a:spcPts val="1000"/>
              </a:spcBef>
              <a:spcAft>
                <a:spcPts val="0"/>
              </a:spcAft>
              <a:buClrTx/>
              <a:buSzTx/>
              <a:buFontTx/>
              <a:buChar char="-"/>
              <a:tabLst/>
              <a:defRPr/>
            </a:pPr>
            <a:r>
              <a:rPr lang="en-US" altLang="ko-KR" sz="1800" dirty="0">
                <a:solidFill>
                  <a:prstClr val="black"/>
                </a:solidFill>
                <a:latin typeface="Candara" panose="020E0502030303020204" pitchFamily="34" charset="0"/>
                <a:ea typeface="a옛날사진관2" panose="02020600000000000000" pitchFamily="18" charset="-127"/>
              </a:rPr>
              <a:t>Results should be in the ascending order by the date. If they are same, sort according to the lexicographic order by the name of restaurants.</a:t>
            </a:r>
            <a:endParaRPr kumimoji="0" lang="en-US" altLang="ko-KR" sz="18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pic>
        <p:nvPicPr>
          <p:cNvPr id="8" name="Picture 7">
            <a:extLst>
              <a:ext uri="{FF2B5EF4-FFF2-40B4-BE49-F238E27FC236}">
                <a16:creationId xmlns:a16="http://schemas.microsoft.com/office/drawing/2014/main" id="{13498C4C-084B-EDB6-3F5B-7D2A411D0DD1}"/>
              </a:ext>
            </a:extLst>
          </p:cNvPr>
          <p:cNvPicPr>
            <a:picLocks noChangeAspect="1"/>
          </p:cNvPicPr>
          <p:nvPr/>
        </p:nvPicPr>
        <p:blipFill>
          <a:blip r:embed="rId2"/>
          <a:stretch>
            <a:fillRect/>
          </a:stretch>
        </p:blipFill>
        <p:spPr>
          <a:xfrm>
            <a:off x="1163051" y="3974859"/>
            <a:ext cx="6077798" cy="1209844"/>
          </a:xfrm>
          <a:prstGeom prst="rect">
            <a:avLst/>
          </a:prstGeom>
        </p:spPr>
      </p:pic>
      <p:pic>
        <p:nvPicPr>
          <p:cNvPr id="10" name="Picture 9">
            <a:extLst>
              <a:ext uri="{FF2B5EF4-FFF2-40B4-BE49-F238E27FC236}">
                <a16:creationId xmlns:a16="http://schemas.microsoft.com/office/drawing/2014/main" id="{B6578207-0B6F-B76C-C02C-2F70816D3ED0}"/>
              </a:ext>
            </a:extLst>
          </p:cNvPr>
          <p:cNvPicPr>
            <a:picLocks noChangeAspect="1"/>
          </p:cNvPicPr>
          <p:nvPr/>
        </p:nvPicPr>
        <p:blipFill>
          <a:blip r:embed="rId3"/>
          <a:stretch>
            <a:fillRect/>
          </a:stretch>
        </p:blipFill>
        <p:spPr>
          <a:xfrm>
            <a:off x="8370372" y="1324682"/>
            <a:ext cx="3332595" cy="4601665"/>
          </a:xfrm>
          <a:prstGeom prst="rect">
            <a:avLst/>
          </a:prstGeom>
        </p:spPr>
      </p:pic>
    </p:spTree>
    <p:extLst>
      <p:ext uri="{BB962C8B-B14F-4D97-AF65-F5344CB8AC3E}">
        <p14:creationId xmlns:p14="http://schemas.microsoft.com/office/powerpoint/2010/main" val="3577803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E3FBA607-E7FC-B7F8-2868-BC448F31F790}"/>
              </a:ext>
            </a:extLst>
          </p:cNvPr>
          <p:cNvCxnSpPr/>
          <p:nvPr/>
        </p:nvCxnSpPr>
        <p:spPr>
          <a:xfrm>
            <a:off x="144378" y="160422"/>
            <a:ext cx="120600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8326A7D-F71C-ED1C-CBFD-93F557654D2A}"/>
              </a:ext>
            </a:extLst>
          </p:cNvPr>
          <p:cNvSpPr txBox="1"/>
          <p:nvPr/>
        </p:nvSpPr>
        <p:spPr>
          <a:xfrm>
            <a:off x="144378" y="272716"/>
            <a:ext cx="689612" cy="33855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224D60"/>
                </a:solidFill>
                <a:effectLst/>
                <a:uLnTx/>
                <a:uFillTx/>
                <a:latin typeface="Candara" panose="020E0502030303020204" pitchFamily="34" charset="0"/>
                <a:cs typeface="+mn-cs"/>
              </a:rPr>
              <a:t>Part 3</a:t>
            </a:r>
            <a:endParaRPr kumimoji="0" lang="ko-KR" altLang="en-US" sz="1600" b="0" i="0" u="none" strike="noStrike" kern="1200" cap="none" spc="0" normalizeH="0" baseline="0" noProof="0" dirty="0">
              <a:ln>
                <a:noFill/>
              </a:ln>
              <a:solidFill>
                <a:srgbClr val="224D60"/>
              </a:solidFill>
              <a:effectLst/>
              <a:uLnTx/>
              <a:uFillTx/>
              <a:latin typeface="Candara" panose="020E0502030303020204" pitchFamily="34" charset="0"/>
              <a:cs typeface="+mn-cs"/>
            </a:endParaRPr>
          </a:p>
        </p:txBody>
      </p:sp>
      <p:sp>
        <p:nvSpPr>
          <p:cNvPr id="5" name="TextBox 4">
            <a:extLst>
              <a:ext uri="{FF2B5EF4-FFF2-40B4-BE49-F238E27FC236}">
                <a16:creationId xmlns:a16="http://schemas.microsoft.com/office/drawing/2014/main" id="{3251639B-29EB-6E9D-733B-6F917838F571}"/>
              </a:ext>
            </a:extLst>
          </p:cNvPr>
          <p:cNvSpPr txBox="1"/>
          <p:nvPr/>
        </p:nvSpPr>
        <p:spPr>
          <a:xfrm>
            <a:off x="1163051" y="272716"/>
            <a:ext cx="8015456"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rPr>
              <a:t>Queries</a:t>
            </a:r>
            <a:endParaRPr kumimoji="0" lang="ko-KR" altLang="en-US"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endParaRPr>
          </a:p>
        </p:txBody>
      </p:sp>
      <p:cxnSp>
        <p:nvCxnSpPr>
          <p:cNvPr id="6" name="직선 연결선 5">
            <a:extLst>
              <a:ext uri="{FF2B5EF4-FFF2-40B4-BE49-F238E27FC236}">
                <a16:creationId xmlns:a16="http://schemas.microsoft.com/office/drawing/2014/main" id="{227D3D02-66A7-B0C0-2CF2-A0900C18861C}"/>
              </a:ext>
            </a:extLst>
          </p:cNvPr>
          <p:cNvCxnSpPr/>
          <p:nvPr/>
        </p:nvCxnSpPr>
        <p:spPr>
          <a:xfrm>
            <a:off x="144378" y="6737685"/>
            <a:ext cx="1206000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내용 개체 틀 2">
            <a:extLst>
              <a:ext uri="{FF2B5EF4-FFF2-40B4-BE49-F238E27FC236}">
                <a16:creationId xmlns:a16="http://schemas.microsoft.com/office/drawing/2014/main" id="{7A58F9AD-26DF-66DB-CF29-DC181AE7A142}"/>
              </a:ext>
            </a:extLst>
          </p:cNvPr>
          <p:cNvSpPr txBox="1">
            <a:spLocks/>
          </p:cNvSpPr>
          <p:nvPr/>
        </p:nvSpPr>
        <p:spPr>
          <a:xfrm>
            <a:off x="1163052" y="1365458"/>
            <a:ext cx="6825008" cy="3197913"/>
          </a:xfrm>
          <a:prstGeom prst="rect">
            <a:avLst/>
          </a:prstGeom>
          <a:solidFill>
            <a:schemeClr val="accent6">
              <a:lumMod val="10000"/>
              <a:lumOff val="90000"/>
            </a:schemeClr>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50000"/>
              </a:lnSpc>
              <a:spcBef>
                <a:spcPts val="1000"/>
              </a:spcBef>
              <a:spcAft>
                <a:spcPts val="0"/>
              </a:spcAft>
              <a:buClrTx/>
              <a:buSzTx/>
              <a:buFontTx/>
              <a:buChar char="-"/>
              <a:tabLst/>
              <a:defRPr/>
            </a:pPr>
            <a:r>
              <a:rPr kumimoji="0" lang="en-US" altLang="ko-KR" sz="18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Owners</a:t>
            </a:r>
            <a:r>
              <a:rPr lang="en-US" altLang="ko-KR" sz="1800" dirty="0">
                <a:solidFill>
                  <a:prstClr val="black"/>
                </a:solidFill>
                <a:latin typeface="Candara" panose="020E0502030303020204" pitchFamily="34" charset="0"/>
                <a:ea typeface="a옛날사진관2" panose="02020600000000000000" pitchFamily="18" charset="-127"/>
              </a:rPr>
              <a:t> used to have curiosity about the cost of all ingredients that are supplied and used to cook.</a:t>
            </a:r>
          </a:p>
          <a:p>
            <a:pPr marL="228600" marR="0" lvl="0" indent="-228600" algn="l" defTabSz="914400" rtl="0" eaLnBrk="1" fontAlgn="auto" latinLnBrk="1" hangingPunct="1">
              <a:lnSpc>
                <a:spcPct val="150000"/>
              </a:lnSpc>
              <a:spcBef>
                <a:spcPts val="1000"/>
              </a:spcBef>
              <a:spcAft>
                <a:spcPts val="0"/>
              </a:spcAft>
              <a:buClrTx/>
              <a:buSzTx/>
              <a:buFontTx/>
              <a:buChar char="-"/>
              <a:tabLst/>
              <a:defRPr/>
            </a:pPr>
            <a:r>
              <a:rPr kumimoji="0" lang="en-US" altLang="ko-KR" sz="18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Find the name of owners, restaurants and </a:t>
            </a:r>
            <a:r>
              <a:rPr kumimoji="0" lang="en-US" altLang="ko-KR" sz="1800" b="1"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the sum of costs of the places </a:t>
            </a:r>
            <a:r>
              <a:rPr kumimoji="0" lang="en-US" altLang="ko-KR" sz="18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which are managed by each one.</a:t>
            </a:r>
          </a:p>
          <a:p>
            <a:pPr>
              <a:lnSpc>
                <a:spcPct val="150000"/>
              </a:lnSpc>
              <a:buFontTx/>
              <a:buChar char="-"/>
              <a:defRPr/>
            </a:pPr>
            <a:r>
              <a:rPr lang="en-US" altLang="ko-KR" sz="1800" dirty="0">
                <a:solidFill>
                  <a:prstClr val="black"/>
                </a:solidFill>
                <a:latin typeface="Candara" panose="020E0502030303020204" pitchFamily="34" charset="0"/>
                <a:ea typeface="a옛날사진관2" panose="02020600000000000000" pitchFamily="18" charset="-127"/>
              </a:rPr>
              <a:t>Results should be in the lexicographic order by the name of owners. If they are same, sort according to the order by the name of restaurants.</a:t>
            </a:r>
            <a:endParaRPr kumimoji="0" lang="en-US" altLang="ko-KR" sz="18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a:p>
            <a:pPr marL="228600" marR="0" lvl="0" indent="-228600" algn="l" defTabSz="914400" rtl="0" eaLnBrk="1" fontAlgn="auto" latinLnBrk="1" hangingPunct="1">
              <a:lnSpc>
                <a:spcPct val="150000"/>
              </a:lnSpc>
              <a:spcBef>
                <a:spcPts val="1000"/>
              </a:spcBef>
              <a:spcAft>
                <a:spcPts val="0"/>
              </a:spcAft>
              <a:buClrTx/>
              <a:buSzTx/>
              <a:buFontTx/>
              <a:buChar char="-"/>
              <a:tabLst/>
              <a:defRPr/>
            </a:pPr>
            <a:endParaRPr kumimoji="0" lang="en-US" altLang="ko-KR" sz="18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pic>
        <p:nvPicPr>
          <p:cNvPr id="9" name="Picture 8">
            <a:extLst>
              <a:ext uri="{FF2B5EF4-FFF2-40B4-BE49-F238E27FC236}">
                <a16:creationId xmlns:a16="http://schemas.microsoft.com/office/drawing/2014/main" id="{627054EC-99D1-7ADC-5FF1-5D935DC62BA6}"/>
              </a:ext>
            </a:extLst>
          </p:cNvPr>
          <p:cNvPicPr>
            <a:picLocks noChangeAspect="1"/>
          </p:cNvPicPr>
          <p:nvPr/>
        </p:nvPicPr>
        <p:blipFill>
          <a:blip r:embed="rId2"/>
          <a:stretch>
            <a:fillRect/>
          </a:stretch>
        </p:blipFill>
        <p:spPr>
          <a:xfrm>
            <a:off x="1163051" y="4857889"/>
            <a:ext cx="7849695" cy="1428949"/>
          </a:xfrm>
          <a:prstGeom prst="rect">
            <a:avLst/>
          </a:prstGeom>
        </p:spPr>
      </p:pic>
      <p:pic>
        <p:nvPicPr>
          <p:cNvPr id="12" name="Picture 11">
            <a:extLst>
              <a:ext uri="{FF2B5EF4-FFF2-40B4-BE49-F238E27FC236}">
                <a16:creationId xmlns:a16="http://schemas.microsoft.com/office/drawing/2014/main" id="{4A884656-2CB8-9158-79A4-73807CB3204B}"/>
              </a:ext>
            </a:extLst>
          </p:cNvPr>
          <p:cNvPicPr>
            <a:picLocks noChangeAspect="1"/>
          </p:cNvPicPr>
          <p:nvPr/>
        </p:nvPicPr>
        <p:blipFill>
          <a:blip r:embed="rId3"/>
          <a:stretch>
            <a:fillRect/>
          </a:stretch>
        </p:blipFill>
        <p:spPr>
          <a:xfrm>
            <a:off x="8302245" y="2034160"/>
            <a:ext cx="3465277" cy="1872180"/>
          </a:xfrm>
          <a:prstGeom prst="rect">
            <a:avLst/>
          </a:prstGeom>
        </p:spPr>
      </p:pic>
    </p:spTree>
    <p:extLst>
      <p:ext uri="{BB962C8B-B14F-4D97-AF65-F5344CB8AC3E}">
        <p14:creationId xmlns:p14="http://schemas.microsoft.com/office/powerpoint/2010/main" val="1672363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E3FBA607-E7FC-B7F8-2868-BC448F31F790}"/>
              </a:ext>
            </a:extLst>
          </p:cNvPr>
          <p:cNvCxnSpPr/>
          <p:nvPr/>
        </p:nvCxnSpPr>
        <p:spPr>
          <a:xfrm>
            <a:off x="144378" y="160422"/>
            <a:ext cx="120600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8326A7D-F71C-ED1C-CBFD-93F557654D2A}"/>
              </a:ext>
            </a:extLst>
          </p:cNvPr>
          <p:cNvSpPr txBox="1"/>
          <p:nvPr/>
        </p:nvSpPr>
        <p:spPr>
          <a:xfrm>
            <a:off x="144378" y="272716"/>
            <a:ext cx="689612" cy="33855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224D60"/>
                </a:solidFill>
                <a:effectLst/>
                <a:uLnTx/>
                <a:uFillTx/>
                <a:latin typeface="Candara" panose="020E0502030303020204" pitchFamily="34" charset="0"/>
                <a:cs typeface="+mn-cs"/>
              </a:rPr>
              <a:t>Part 3</a:t>
            </a:r>
            <a:endParaRPr kumimoji="0" lang="ko-KR" altLang="en-US" sz="1600" b="0" i="0" u="none" strike="noStrike" kern="1200" cap="none" spc="0" normalizeH="0" baseline="0" noProof="0" dirty="0">
              <a:ln>
                <a:noFill/>
              </a:ln>
              <a:solidFill>
                <a:srgbClr val="224D60"/>
              </a:solidFill>
              <a:effectLst/>
              <a:uLnTx/>
              <a:uFillTx/>
              <a:latin typeface="Candara" panose="020E0502030303020204" pitchFamily="34" charset="0"/>
              <a:cs typeface="+mn-cs"/>
            </a:endParaRPr>
          </a:p>
        </p:txBody>
      </p:sp>
      <p:sp>
        <p:nvSpPr>
          <p:cNvPr id="5" name="TextBox 4">
            <a:extLst>
              <a:ext uri="{FF2B5EF4-FFF2-40B4-BE49-F238E27FC236}">
                <a16:creationId xmlns:a16="http://schemas.microsoft.com/office/drawing/2014/main" id="{3251639B-29EB-6E9D-733B-6F917838F571}"/>
              </a:ext>
            </a:extLst>
          </p:cNvPr>
          <p:cNvSpPr txBox="1"/>
          <p:nvPr/>
        </p:nvSpPr>
        <p:spPr>
          <a:xfrm>
            <a:off x="1163051" y="272716"/>
            <a:ext cx="8015456"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rPr>
              <a:t>Queries</a:t>
            </a:r>
            <a:endParaRPr kumimoji="0" lang="ko-KR" altLang="en-US"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endParaRPr>
          </a:p>
        </p:txBody>
      </p:sp>
      <p:cxnSp>
        <p:nvCxnSpPr>
          <p:cNvPr id="6" name="직선 연결선 5">
            <a:extLst>
              <a:ext uri="{FF2B5EF4-FFF2-40B4-BE49-F238E27FC236}">
                <a16:creationId xmlns:a16="http://schemas.microsoft.com/office/drawing/2014/main" id="{227D3D02-66A7-B0C0-2CF2-A0900C18861C}"/>
              </a:ext>
            </a:extLst>
          </p:cNvPr>
          <p:cNvCxnSpPr/>
          <p:nvPr/>
        </p:nvCxnSpPr>
        <p:spPr>
          <a:xfrm>
            <a:off x="144378" y="6737685"/>
            <a:ext cx="1206000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내용 개체 틀 2">
            <a:extLst>
              <a:ext uri="{FF2B5EF4-FFF2-40B4-BE49-F238E27FC236}">
                <a16:creationId xmlns:a16="http://schemas.microsoft.com/office/drawing/2014/main" id="{7A58F9AD-26DF-66DB-CF29-DC181AE7A142}"/>
              </a:ext>
            </a:extLst>
          </p:cNvPr>
          <p:cNvSpPr txBox="1">
            <a:spLocks/>
          </p:cNvSpPr>
          <p:nvPr/>
        </p:nvSpPr>
        <p:spPr>
          <a:xfrm>
            <a:off x="1163052" y="1365458"/>
            <a:ext cx="6825008" cy="523221"/>
          </a:xfrm>
          <a:prstGeom prst="rect">
            <a:avLst/>
          </a:prstGeom>
          <a:solidFill>
            <a:schemeClr val="accent6">
              <a:lumMod val="10000"/>
              <a:lumOff val="90000"/>
            </a:schemeClr>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50000"/>
              </a:lnSpc>
              <a:spcBef>
                <a:spcPts val="1000"/>
              </a:spcBef>
              <a:spcAft>
                <a:spcPts val="0"/>
              </a:spcAft>
              <a:buClrTx/>
              <a:buSzTx/>
              <a:buFontTx/>
              <a:buChar char="-"/>
              <a:tabLst/>
              <a:defRPr/>
            </a:pPr>
            <a:r>
              <a:rPr kumimoji="0" lang="en-US" altLang="ko-KR" sz="18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Find the name of restaurants, which </a:t>
            </a:r>
            <a:r>
              <a:rPr kumimoji="0" lang="en-US" altLang="ko-KR" sz="1800" b="1"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have not been televised</a:t>
            </a:r>
            <a:r>
              <a:rPr kumimoji="0" lang="en-US" altLang="ko-KR" sz="18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a:t>
            </a:r>
          </a:p>
          <a:p>
            <a:pPr marL="228600" marR="0" lvl="0" indent="-228600" algn="l" defTabSz="914400" rtl="0" eaLnBrk="1" fontAlgn="auto" latinLnBrk="1" hangingPunct="1">
              <a:lnSpc>
                <a:spcPct val="150000"/>
              </a:lnSpc>
              <a:spcBef>
                <a:spcPts val="1000"/>
              </a:spcBef>
              <a:spcAft>
                <a:spcPts val="0"/>
              </a:spcAft>
              <a:buClrTx/>
              <a:buSzTx/>
              <a:buFontTx/>
              <a:buChar char="-"/>
              <a:tabLst/>
              <a:defRPr/>
            </a:pPr>
            <a:endParaRPr kumimoji="0" lang="en-US" altLang="ko-KR" sz="18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pic>
        <p:nvPicPr>
          <p:cNvPr id="8" name="Picture 7">
            <a:extLst>
              <a:ext uri="{FF2B5EF4-FFF2-40B4-BE49-F238E27FC236}">
                <a16:creationId xmlns:a16="http://schemas.microsoft.com/office/drawing/2014/main" id="{52F1935E-5283-895C-2D11-794C6C376E9A}"/>
              </a:ext>
            </a:extLst>
          </p:cNvPr>
          <p:cNvPicPr>
            <a:picLocks noChangeAspect="1"/>
          </p:cNvPicPr>
          <p:nvPr/>
        </p:nvPicPr>
        <p:blipFill>
          <a:blip r:embed="rId2"/>
          <a:stretch>
            <a:fillRect/>
          </a:stretch>
        </p:blipFill>
        <p:spPr>
          <a:xfrm>
            <a:off x="1163051" y="3151264"/>
            <a:ext cx="6540160" cy="523213"/>
          </a:xfrm>
          <a:prstGeom prst="rect">
            <a:avLst/>
          </a:prstGeom>
        </p:spPr>
      </p:pic>
      <p:pic>
        <p:nvPicPr>
          <p:cNvPr id="11" name="Picture 10">
            <a:extLst>
              <a:ext uri="{FF2B5EF4-FFF2-40B4-BE49-F238E27FC236}">
                <a16:creationId xmlns:a16="http://schemas.microsoft.com/office/drawing/2014/main" id="{70063EF9-A3D9-24C1-AABF-4A98A4582F9A}"/>
              </a:ext>
            </a:extLst>
          </p:cNvPr>
          <p:cNvPicPr>
            <a:picLocks noChangeAspect="1"/>
          </p:cNvPicPr>
          <p:nvPr/>
        </p:nvPicPr>
        <p:blipFill>
          <a:blip r:embed="rId3"/>
          <a:stretch>
            <a:fillRect/>
          </a:stretch>
        </p:blipFill>
        <p:spPr>
          <a:xfrm>
            <a:off x="8911001" y="2706148"/>
            <a:ext cx="1945384" cy="1413444"/>
          </a:xfrm>
          <a:prstGeom prst="rect">
            <a:avLst/>
          </a:prstGeom>
        </p:spPr>
      </p:pic>
    </p:spTree>
    <p:extLst>
      <p:ext uri="{BB962C8B-B14F-4D97-AF65-F5344CB8AC3E}">
        <p14:creationId xmlns:p14="http://schemas.microsoft.com/office/powerpoint/2010/main" val="3113483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E3FBA607-E7FC-B7F8-2868-BC448F31F790}"/>
              </a:ext>
            </a:extLst>
          </p:cNvPr>
          <p:cNvCxnSpPr/>
          <p:nvPr/>
        </p:nvCxnSpPr>
        <p:spPr>
          <a:xfrm>
            <a:off x="144378" y="160422"/>
            <a:ext cx="120600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8326A7D-F71C-ED1C-CBFD-93F557654D2A}"/>
              </a:ext>
            </a:extLst>
          </p:cNvPr>
          <p:cNvSpPr txBox="1"/>
          <p:nvPr/>
        </p:nvSpPr>
        <p:spPr>
          <a:xfrm>
            <a:off x="144378" y="272716"/>
            <a:ext cx="689612" cy="33855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224D60"/>
                </a:solidFill>
                <a:effectLst/>
                <a:uLnTx/>
                <a:uFillTx/>
                <a:latin typeface="Candara" panose="020E0502030303020204" pitchFamily="34" charset="0"/>
                <a:cs typeface="+mn-cs"/>
              </a:rPr>
              <a:t>Part 3</a:t>
            </a:r>
            <a:endParaRPr kumimoji="0" lang="ko-KR" altLang="en-US" sz="1600" b="0" i="0" u="none" strike="noStrike" kern="1200" cap="none" spc="0" normalizeH="0" baseline="0" noProof="0" dirty="0">
              <a:ln>
                <a:noFill/>
              </a:ln>
              <a:solidFill>
                <a:srgbClr val="224D60"/>
              </a:solidFill>
              <a:effectLst/>
              <a:uLnTx/>
              <a:uFillTx/>
              <a:latin typeface="Candara" panose="020E0502030303020204" pitchFamily="34" charset="0"/>
              <a:cs typeface="+mn-cs"/>
            </a:endParaRPr>
          </a:p>
        </p:txBody>
      </p:sp>
      <p:sp>
        <p:nvSpPr>
          <p:cNvPr id="5" name="TextBox 4">
            <a:extLst>
              <a:ext uri="{FF2B5EF4-FFF2-40B4-BE49-F238E27FC236}">
                <a16:creationId xmlns:a16="http://schemas.microsoft.com/office/drawing/2014/main" id="{3251639B-29EB-6E9D-733B-6F917838F571}"/>
              </a:ext>
            </a:extLst>
          </p:cNvPr>
          <p:cNvSpPr txBox="1"/>
          <p:nvPr/>
        </p:nvSpPr>
        <p:spPr>
          <a:xfrm>
            <a:off x="1163051" y="272716"/>
            <a:ext cx="8015456"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rPr>
              <a:t>Queries</a:t>
            </a:r>
            <a:endParaRPr kumimoji="0" lang="ko-KR" altLang="en-US"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endParaRPr>
          </a:p>
        </p:txBody>
      </p:sp>
      <p:cxnSp>
        <p:nvCxnSpPr>
          <p:cNvPr id="6" name="직선 연결선 5">
            <a:extLst>
              <a:ext uri="{FF2B5EF4-FFF2-40B4-BE49-F238E27FC236}">
                <a16:creationId xmlns:a16="http://schemas.microsoft.com/office/drawing/2014/main" id="{227D3D02-66A7-B0C0-2CF2-A0900C18861C}"/>
              </a:ext>
            </a:extLst>
          </p:cNvPr>
          <p:cNvCxnSpPr/>
          <p:nvPr/>
        </p:nvCxnSpPr>
        <p:spPr>
          <a:xfrm>
            <a:off x="144378" y="6737685"/>
            <a:ext cx="1206000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내용 개체 틀 2">
            <a:extLst>
              <a:ext uri="{FF2B5EF4-FFF2-40B4-BE49-F238E27FC236}">
                <a16:creationId xmlns:a16="http://schemas.microsoft.com/office/drawing/2014/main" id="{7A58F9AD-26DF-66DB-CF29-DC181AE7A142}"/>
              </a:ext>
            </a:extLst>
          </p:cNvPr>
          <p:cNvSpPr txBox="1">
            <a:spLocks/>
          </p:cNvSpPr>
          <p:nvPr/>
        </p:nvSpPr>
        <p:spPr>
          <a:xfrm>
            <a:off x="1163052" y="1365457"/>
            <a:ext cx="6773250" cy="1895326"/>
          </a:xfrm>
          <a:prstGeom prst="rect">
            <a:avLst/>
          </a:prstGeom>
          <a:solidFill>
            <a:schemeClr val="accent6">
              <a:lumMod val="10000"/>
              <a:lumOff val="90000"/>
            </a:schemeClr>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buFontTx/>
              <a:buChar char="-"/>
              <a:defRPr/>
            </a:pPr>
            <a:r>
              <a:rPr lang="en-US" altLang="ko-KR" sz="1800" dirty="0">
                <a:solidFill>
                  <a:prstClr val="black"/>
                </a:solidFill>
                <a:latin typeface="Candara" panose="020E0502030303020204" pitchFamily="34" charset="0"/>
                <a:ea typeface="a옛날사진관2" panose="02020600000000000000" pitchFamily="18" charset="-127"/>
              </a:rPr>
              <a:t>Some people insist that </a:t>
            </a:r>
            <a:r>
              <a:rPr lang="en-US" altLang="ko-KR" sz="1800" b="1" i="1" dirty="0">
                <a:solidFill>
                  <a:prstClr val="black"/>
                </a:solidFill>
                <a:latin typeface="Candara" panose="020E0502030303020204" pitchFamily="34" charset="0"/>
                <a:ea typeface="a옛날사진관2" panose="02020600000000000000" pitchFamily="18" charset="-127"/>
              </a:rPr>
              <a:t>real hotspots for foodies </a:t>
            </a:r>
            <a:r>
              <a:rPr lang="en-US" altLang="ko-KR" sz="1800" dirty="0">
                <a:solidFill>
                  <a:prstClr val="black"/>
                </a:solidFill>
                <a:latin typeface="Candara" panose="020E0502030303020204" pitchFamily="34" charset="0"/>
                <a:ea typeface="a옛날사진관2" panose="02020600000000000000" pitchFamily="18" charset="-127"/>
              </a:rPr>
              <a:t>should be given </a:t>
            </a:r>
            <a:r>
              <a:rPr lang="en-US" altLang="ko-KR" sz="1800" b="1" dirty="0">
                <a:solidFill>
                  <a:prstClr val="black"/>
                </a:solidFill>
                <a:latin typeface="Candara" panose="020E0502030303020204" pitchFamily="34" charset="0"/>
                <a:ea typeface="a옛날사진관2" panose="02020600000000000000" pitchFamily="18" charset="-127"/>
              </a:rPr>
              <a:t>at least 4.2-star </a:t>
            </a:r>
            <a:r>
              <a:rPr lang="en-US" altLang="ko-KR" sz="1800" dirty="0">
                <a:solidFill>
                  <a:prstClr val="black"/>
                </a:solidFill>
                <a:latin typeface="Candara" panose="020E0502030303020204" pitchFamily="34" charset="0"/>
                <a:ea typeface="a옛날사진관2" panose="02020600000000000000" pitchFamily="18" charset="-127"/>
              </a:rPr>
              <a:t>rating. Find the restaurants for these people.</a:t>
            </a:r>
          </a:p>
          <a:p>
            <a:pPr lvl="0">
              <a:lnSpc>
                <a:spcPct val="150000"/>
              </a:lnSpc>
              <a:buFontTx/>
              <a:buChar char="-"/>
              <a:defRPr/>
            </a:pPr>
            <a:r>
              <a:rPr kumimoji="0" lang="en-US" altLang="ko-KR" sz="18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Results should</a:t>
            </a:r>
            <a:r>
              <a:rPr lang="en-US" altLang="ko-KR" sz="1800" dirty="0">
                <a:solidFill>
                  <a:prstClr val="black"/>
                </a:solidFill>
                <a:latin typeface="Candara" panose="020E0502030303020204" pitchFamily="34" charset="0"/>
                <a:ea typeface="a옛날사진관2" panose="02020600000000000000" pitchFamily="18" charset="-127"/>
              </a:rPr>
              <a:t> be in the descending order by rating, and only contain the name, location and rating of them.</a:t>
            </a:r>
            <a:endParaRPr kumimoji="0" lang="en-US" altLang="ko-KR" sz="18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pic>
        <p:nvPicPr>
          <p:cNvPr id="9" name="Picture 8">
            <a:extLst>
              <a:ext uri="{FF2B5EF4-FFF2-40B4-BE49-F238E27FC236}">
                <a16:creationId xmlns:a16="http://schemas.microsoft.com/office/drawing/2014/main" id="{6F6E5754-883A-072A-D330-4F7EA5853568}"/>
              </a:ext>
            </a:extLst>
          </p:cNvPr>
          <p:cNvPicPr>
            <a:picLocks noChangeAspect="1"/>
          </p:cNvPicPr>
          <p:nvPr/>
        </p:nvPicPr>
        <p:blipFill>
          <a:blip r:embed="rId2"/>
          <a:stretch>
            <a:fillRect/>
          </a:stretch>
        </p:blipFill>
        <p:spPr>
          <a:xfrm>
            <a:off x="1163051" y="3887021"/>
            <a:ext cx="5349892" cy="853034"/>
          </a:xfrm>
          <a:prstGeom prst="rect">
            <a:avLst/>
          </a:prstGeom>
        </p:spPr>
      </p:pic>
      <p:pic>
        <p:nvPicPr>
          <p:cNvPr id="12" name="Picture 11">
            <a:extLst>
              <a:ext uri="{FF2B5EF4-FFF2-40B4-BE49-F238E27FC236}">
                <a16:creationId xmlns:a16="http://schemas.microsoft.com/office/drawing/2014/main" id="{F0F64464-2E50-FD01-F663-4D7E62D97DBE}"/>
              </a:ext>
            </a:extLst>
          </p:cNvPr>
          <p:cNvPicPr>
            <a:picLocks noChangeAspect="1"/>
          </p:cNvPicPr>
          <p:nvPr/>
        </p:nvPicPr>
        <p:blipFill>
          <a:blip r:embed="rId3"/>
          <a:stretch>
            <a:fillRect/>
          </a:stretch>
        </p:blipFill>
        <p:spPr>
          <a:xfrm>
            <a:off x="8352725" y="2707822"/>
            <a:ext cx="3199406" cy="1442355"/>
          </a:xfrm>
          <a:prstGeom prst="rect">
            <a:avLst/>
          </a:prstGeom>
        </p:spPr>
      </p:pic>
    </p:spTree>
    <p:extLst>
      <p:ext uri="{BB962C8B-B14F-4D97-AF65-F5344CB8AC3E}">
        <p14:creationId xmlns:p14="http://schemas.microsoft.com/office/powerpoint/2010/main" val="28488388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DC16E78-8819-8219-C770-75C3BD1E4D45}"/>
              </a:ext>
            </a:extLst>
          </p:cNvPr>
          <p:cNvGrpSpPr/>
          <p:nvPr/>
        </p:nvGrpSpPr>
        <p:grpSpPr>
          <a:xfrm>
            <a:off x="6817895" y="872277"/>
            <a:ext cx="5374105" cy="4483771"/>
            <a:chOff x="6817895" y="310803"/>
            <a:chExt cx="5374105" cy="4483771"/>
          </a:xfrm>
        </p:grpSpPr>
        <p:sp>
          <p:nvSpPr>
            <p:cNvPr id="2" name="TextBox 1">
              <a:extLst>
                <a:ext uri="{FF2B5EF4-FFF2-40B4-BE49-F238E27FC236}">
                  <a16:creationId xmlns:a16="http://schemas.microsoft.com/office/drawing/2014/main" id="{1E4D379F-0D7A-E10A-C2FD-B3F877B38412}"/>
                </a:ext>
              </a:extLst>
            </p:cNvPr>
            <p:cNvSpPr txBox="1"/>
            <p:nvPr/>
          </p:nvSpPr>
          <p:spPr>
            <a:xfrm>
              <a:off x="6817895" y="310803"/>
              <a:ext cx="1553630" cy="315471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9900" b="1" i="0" u="none" strike="noStrike" kern="1200" cap="none" spc="0" normalizeH="0" baseline="0" noProof="0" dirty="0">
                  <a:ln>
                    <a:noFill/>
                  </a:ln>
                  <a:solidFill>
                    <a:prstClr val="white"/>
                  </a:solidFill>
                  <a:effectLst/>
                  <a:uLnTx/>
                  <a:uFillTx/>
                  <a:latin typeface="Candara" panose="020E0502030303020204" pitchFamily="34" charset="0"/>
                  <a:ea typeface="+mj-ea"/>
                  <a:cs typeface="+mn-cs"/>
                </a:rPr>
                <a:t>4</a:t>
              </a:r>
              <a:endParaRPr kumimoji="0" lang="ko-KR" altLang="en-US" sz="19900" b="1" i="0" u="none" strike="noStrike" kern="1200" cap="none" spc="0" normalizeH="0" baseline="0" noProof="0" dirty="0">
                <a:ln>
                  <a:noFill/>
                </a:ln>
                <a:solidFill>
                  <a:prstClr val="white"/>
                </a:solidFill>
                <a:effectLst/>
                <a:uLnTx/>
                <a:uFillTx/>
                <a:latin typeface="Candara" panose="020E0502030303020204" pitchFamily="34" charset="0"/>
                <a:ea typeface="+mj-ea"/>
                <a:cs typeface="+mn-cs"/>
              </a:endParaRPr>
            </a:p>
          </p:txBody>
        </p:sp>
        <p:sp>
          <p:nvSpPr>
            <p:cNvPr id="3" name="TextBox 2">
              <a:extLst>
                <a:ext uri="{FF2B5EF4-FFF2-40B4-BE49-F238E27FC236}">
                  <a16:creationId xmlns:a16="http://schemas.microsoft.com/office/drawing/2014/main" id="{773F2969-8E1F-0403-B6B6-037C4B0D5DB2}"/>
                </a:ext>
              </a:extLst>
            </p:cNvPr>
            <p:cNvSpPr txBox="1"/>
            <p:nvPr/>
          </p:nvSpPr>
          <p:spPr>
            <a:xfrm>
              <a:off x="6817895" y="3350782"/>
              <a:ext cx="4204997" cy="83099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4800" b="1" dirty="0">
                  <a:solidFill>
                    <a:prstClr val="white"/>
                  </a:solidFill>
                  <a:latin typeface="Candara" panose="020E0502030303020204" pitchFamily="34" charset="0"/>
                  <a:ea typeface="a옛날사진관5" panose="02020600000000000000" pitchFamily="18" charset="-127"/>
                </a:rPr>
                <a:t>Demo Program</a:t>
              </a:r>
              <a:endParaRPr kumimoji="0" lang="ko-KR" altLang="en-US" sz="4800" b="1" i="0" u="none" strike="noStrike" kern="1200" cap="none" spc="0" normalizeH="0" baseline="0" noProof="0" dirty="0">
                <a:ln>
                  <a:noFill/>
                </a:ln>
                <a:solidFill>
                  <a:prstClr val="white"/>
                </a:solidFill>
                <a:effectLst/>
                <a:uLnTx/>
                <a:uFillTx/>
                <a:latin typeface="Candara" panose="020E0502030303020204" pitchFamily="34" charset="0"/>
                <a:ea typeface="a옛날사진관5" panose="02020600000000000000" pitchFamily="18" charset="-127"/>
                <a:cs typeface="+mn-cs"/>
              </a:endParaRPr>
            </a:p>
          </p:txBody>
        </p:sp>
        <p:cxnSp>
          <p:nvCxnSpPr>
            <p:cNvPr id="4" name="직선 연결선 3">
              <a:extLst>
                <a:ext uri="{FF2B5EF4-FFF2-40B4-BE49-F238E27FC236}">
                  <a16:creationId xmlns:a16="http://schemas.microsoft.com/office/drawing/2014/main" id="{F9894119-F233-DC33-68F5-7374CF0E569E}"/>
                </a:ext>
              </a:extLst>
            </p:cNvPr>
            <p:cNvCxnSpPr>
              <a:cxnSpLocks/>
            </p:cNvCxnSpPr>
            <p:nvPr/>
          </p:nvCxnSpPr>
          <p:spPr>
            <a:xfrm>
              <a:off x="6817895" y="4545921"/>
              <a:ext cx="5374105"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01021128-BA25-D6FF-656C-87D086ADE451}"/>
                </a:ext>
              </a:extLst>
            </p:cNvPr>
            <p:cNvCxnSpPr>
              <a:cxnSpLocks/>
            </p:cNvCxnSpPr>
            <p:nvPr/>
          </p:nvCxnSpPr>
          <p:spPr>
            <a:xfrm>
              <a:off x="6817895" y="4794574"/>
              <a:ext cx="537410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763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E3FBA607-E7FC-B7F8-2868-BC448F31F790}"/>
              </a:ext>
            </a:extLst>
          </p:cNvPr>
          <p:cNvCxnSpPr/>
          <p:nvPr/>
        </p:nvCxnSpPr>
        <p:spPr>
          <a:xfrm>
            <a:off x="144378" y="160422"/>
            <a:ext cx="120600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8326A7D-F71C-ED1C-CBFD-93F557654D2A}"/>
              </a:ext>
            </a:extLst>
          </p:cNvPr>
          <p:cNvSpPr txBox="1"/>
          <p:nvPr/>
        </p:nvSpPr>
        <p:spPr>
          <a:xfrm>
            <a:off x="144378" y="272716"/>
            <a:ext cx="675570" cy="33855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224D60"/>
                </a:solidFill>
                <a:effectLst/>
                <a:uLnTx/>
                <a:uFillTx/>
                <a:latin typeface="Pretendard"/>
                <a:cs typeface="+mn-cs"/>
              </a:rPr>
              <a:t>Part 4</a:t>
            </a:r>
            <a:endParaRPr kumimoji="0" lang="ko-KR" altLang="en-US" sz="1600" b="0" i="0" u="none" strike="noStrike" kern="1200" cap="none" spc="0" normalizeH="0" baseline="0" noProof="0" dirty="0">
              <a:ln>
                <a:noFill/>
              </a:ln>
              <a:solidFill>
                <a:srgbClr val="224D60"/>
              </a:solidFill>
              <a:effectLst/>
              <a:uLnTx/>
              <a:uFillTx/>
              <a:latin typeface="Pretendard"/>
              <a:cs typeface="+mn-cs"/>
            </a:endParaRPr>
          </a:p>
        </p:txBody>
      </p:sp>
      <p:sp>
        <p:nvSpPr>
          <p:cNvPr id="5" name="TextBox 4">
            <a:extLst>
              <a:ext uri="{FF2B5EF4-FFF2-40B4-BE49-F238E27FC236}">
                <a16:creationId xmlns:a16="http://schemas.microsoft.com/office/drawing/2014/main" id="{3251639B-29EB-6E9D-733B-6F917838F571}"/>
              </a:ext>
            </a:extLst>
          </p:cNvPr>
          <p:cNvSpPr txBox="1"/>
          <p:nvPr/>
        </p:nvSpPr>
        <p:spPr>
          <a:xfrm>
            <a:off x="1163050" y="272716"/>
            <a:ext cx="6402316"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800" dirty="0">
                <a:solidFill>
                  <a:srgbClr val="224D60"/>
                </a:solidFill>
                <a:latin typeface="Candara" panose="020E0502030303020204" pitchFamily="34" charset="0"/>
                <a:ea typeface="a옛날사진관5" panose="02020600000000000000" pitchFamily="18" charset="-127"/>
              </a:rPr>
              <a:t>Simple Program Using This Database</a:t>
            </a:r>
            <a:endParaRPr kumimoji="0" lang="ko-KR" altLang="en-US"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endParaRPr>
          </a:p>
        </p:txBody>
      </p:sp>
      <p:cxnSp>
        <p:nvCxnSpPr>
          <p:cNvPr id="6" name="직선 연결선 5">
            <a:extLst>
              <a:ext uri="{FF2B5EF4-FFF2-40B4-BE49-F238E27FC236}">
                <a16:creationId xmlns:a16="http://schemas.microsoft.com/office/drawing/2014/main" id="{227D3D02-66A7-B0C0-2CF2-A0900C18861C}"/>
              </a:ext>
            </a:extLst>
          </p:cNvPr>
          <p:cNvCxnSpPr/>
          <p:nvPr/>
        </p:nvCxnSpPr>
        <p:spPr>
          <a:xfrm>
            <a:off x="144378" y="6737685"/>
            <a:ext cx="1206000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내용 개체 틀 2">
            <a:extLst>
              <a:ext uri="{FF2B5EF4-FFF2-40B4-BE49-F238E27FC236}">
                <a16:creationId xmlns:a16="http://schemas.microsoft.com/office/drawing/2014/main" id="{B829EF2C-A7E1-81E3-D0EB-8D572A56DE6B}"/>
              </a:ext>
            </a:extLst>
          </p:cNvPr>
          <p:cNvSpPr txBox="1">
            <a:spLocks/>
          </p:cNvSpPr>
          <p:nvPr/>
        </p:nvSpPr>
        <p:spPr>
          <a:xfrm>
            <a:off x="1163050" y="1251914"/>
            <a:ext cx="9154143" cy="2422564"/>
          </a:xfrm>
          <a:prstGeom prst="rect">
            <a:avLst/>
          </a:prstGeom>
          <a:solidFill>
            <a:schemeClr val="accent6">
              <a:lumMod val="10000"/>
              <a:lumOff val="90000"/>
            </a:schemeClr>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50000"/>
              </a:lnSpc>
              <a:spcBef>
                <a:spcPts val="1000"/>
              </a:spcBef>
              <a:spcAft>
                <a:spcPts val="0"/>
              </a:spcAft>
              <a:buClrTx/>
              <a:buSzTx/>
              <a:buFontTx/>
              <a:buChar char="-"/>
              <a:tabLst/>
              <a:defRPr/>
            </a:pPr>
            <a:r>
              <a:rPr lang="en-US" altLang="ko-KR" sz="2000" dirty="0">
                <a:solidFill>
                  <a:srgbClr val="333333"/>
                </a:solidFill>
                <a:latin typeface="Candara" panose="020E0502030303020204" pitchFamily="34" charset="0"/>
                <a:ea typeface="a옛날사진관2" panose="02020600000000000000" pitchFamily="18" charset="-127"/>
              </a:rPr>
              <a:t>Customer can log on to the program.</a:t>
            </a:r>
          </a:p>
          <a:p>
            <a:pPr marL="228600" marR="0" lvl="0" indent="-228600" algn="l" defTabSz="914400" rtl="0" eaLnBrk="1" fontAlgn="auto" latinLnBrk="1" hangingPunct="1">
              <a:lnSpc>
                <a:spcPct val="150000"/>
              </a:lnSpc>
              <a:spcBef>
                <a:spcPts val="1000"/>
              </a:spcBef>
              <a:spcAft>
                <a:spcPts val="0"/>
              </a:spcAft>
              <a:buClrTx/>
              <a:buSzTx/>
              <a:buFontTx/>
              <a:buChar char="-"/>
              <a:tabLst/>
              <a:defRPr/>
            </a:pPr>
            <a:r>
              <a:rPr lang="en-US" altLang="ko-KR" sz="2000" dirty="0">
                <a:solidFill>
                  <a:srgbClr val="333333"/>
                </a:solidFill>
                <a:latin typeface="Candara" panose="020E0502030303020204" pitchFamily="34" charset="0"/>
                <a:ea typeface="a옛날사진관2" panose="02020600000000000000" pitchFamily="18" charset="-127"/>
              </a:rPr>
              <a:t>Signing up may be needed to new customers.</a:t>
            </a:r>
          </a:p>
          <a:p>
            <a:pPr marL="228600" marR="0" lvl="0" indent="-228600" algn="l" defTabSz="914400" rtl="0" eaLnBrk="1" fontAlgn="auto" latinLnBrk="1" hangingPunct="1">
              <a:lnSpc>
                <a:spcPct val="150000"/>
              </a:lnSpc>
              <a:spcBef>
                <a:spcPts val="1000"/>
              </a:spcBef>
              <a:spcAft>
                <a:spcPts val="0"/>
              </a:spcAft>
              <a:buClrTx/>
              <a:buSzTx/>
              <a:buFontTx/>
              <a:buChar char="-"/>
              <a:tabLst/>
              <a:defRPr/>
            </a:pPr>
            <a:r>
              <a:rPr lang="en-US" altLang="ko-KR" sz="2000" dirty="0">
                <a:solidFill>
                  <a:prstClr val="black"/>
                </a:solidFill>
                <a:latin typeface="Candara" panose="020E0502030303020204" pitchFamily="34" charset="0"/>
                <a:ea typeface="a옛날사진관2" panose="02020600000000000000" pitchFamily="18" charset="-127"/>
              </a:rPr>
              <a:t>They can search the restaurants by a keyword – type of dishes they serve.</a:t>
            </a:r>
          </a:p>
          <a:p>
            <a:pPr marL="228600" marR="0" lvl="0" indent="-228600" algn="l" defTabSz="914400" rtl="0" eaLnBrk="1" fontAlgn="auto" latinLnBrk="1" hangingPunct="1">
              <a:lnSpc>
                <a:spcPct val="150000"/>
              </a:lnSpc>
              <a:spcBef>
                <a:spcPts val="1000"/>
              </a:spcBef>
              <a:spcAft>
                <a:spcPts val="0"/>
              </a:spcAft>
              <a:buClrTx/>
              <a:buSzTx/>
              <a:buFontTx/>
              <a:buChar char="-"/>
              <a:tabLst/>
              <a:defRPr/>
            </a:pPr>
            <a:r>
              <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They can </a:t>
            </a:r>
            <a:r>
              <a:rPr lang="en-US" altLang="ko-KR" sz="2000" dirty="0">
                <a:solidFill>
                  <a:prstClr val="black"/>
                </a:solidFill>
                <a:latin typeface="Candara" panose="020E0502030303020204" pitchFamily="34" charset="0"/>
                <a:ea typeface="a옛날사진관2" panose="02020600000000000000" pitchFamily="18" charset="-127"/>
              </a:rPr>
              <a:t>make or cancel reservations that they already did.</a:t>
            </a:r>
            <a:endPar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sp>
        <p:nvSpPr>
          <p:cNvPr id="2" name="내용 개체 틀 2">
            <a:extLst>
              <a:ext uri="{FF2B5EF4-FFF2-40B4-BE49-F238E27FC236}">
                <a16:creationId xmlns:a16="http://schemas.microsoft.com/office/drawing/2014/main" id="{1354E6DD-BEF1-1EF5-8480-6BECDC134CA4}"/>
              </a:ext>
            </a:extLst>
          </p:cNvPr>
          <p:cNvSpPr txBox="1">
            <a:spLocks/>
          </p:cNvSpPr>
          <p:nvPr/>
        </p:nvSpPr>
        <p:spPr>
          <a:xfrm>
            <a:off x="1163049" y="3994799"/>
            <a:ext cx="9154143" cy="2422564"/>
          </a:xfrm>
          <a:prstGeom prst="rect">
            <a:avLst/>
          </a:prstGeom>
          <a:solidFill>
            <a:schemeClr val="accent6">
              <a:lumMod val="10000"/>
              <a:lumOff val="90000"/>
            </a:schemeClr>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50000"/>
              </a:lnSpc>
              <a:spcBef>
                <a:spcPts val="1000"/>
              </a:spcBef>
              <a:spcAft>
                <a:spcPts val="0"/>
              </a:spcAft>
              <a:buClrTx/>
              <a:buSzTx/>
              <a:buFontTx/>
              <a:buChar char="-"/>
              <a:tabLst/>
              <a:defRPr/>
            </a:pPr>
            <a:r>
              <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Dependencies</a:t>
            </a:r>
          </a:p>
          <a:p>
            <a:pPr lvl="1">
              <a:lnSpc>
                <a:spcPct val="150000"/>
              </a:lnSpc>
              <a:spcBef>
                <a:spcPts val="1000"/>
              </a:spcBef>
              <a:buFontTx/>
              <a:buChar char="-"/>
              <a:defRPr/>
            </a:pPr>
            <a:r>
              <a:rPr lang="en-US" altLang="ko-KR" sz="1600" dirty="0">
                <a:solidFill>
                  <a:prstClr val="black"/>
                </a:solidFill>
                <a:latin typeface="Candara" panose="020E0502030303020204" pitchFamily="34" charset="0"/>
                <a:ea typeface="a옛날사진관2" panose="02020600000000000000" pitchFamily="18" charset="-127"/>
              </a:rPr>
              <a:t>JDBC Type 4 driver, MySQL Connector/J 8.0</a:t>
            </a:r>
          </a:p>
          <a:p>
            <a:pPr lvl="1">
              <a:lnSpc>
                <a:spcPct val="150000"/>
              </a:lnSpc>
              <a:spcBef>
                <a:spcPts val="1000"/>
              </a:spcBef>
              <a:buFontTx/>
              <a:buChar char="-"/>
              <a:defRPr/>
            </a:pPr>
            <a:r>
              <a:rPr lang="en-US" altLang="ko-KR" sz="1600" dirty="0">
                <a:solidFill>
                  <a:prstClr val="black"/>
                </a:solidFill>
                <a:latin typeface="Candara" panose="020E0502030303020204" pitchFamily="34" charset="0"/>
                <a:ea typeface="a옛날사진관2" panose="02020600000000000000" pitchFamily="18" charset="-127"/>
              </a:rPr>
              <a:t>MySQL 8.0.25+</a:t>
            </a:r>
          </a:p>
          <a:p>
            <a:pPr lvl="1">
              <a:lnSpc>
                <a:spcPct val="150000"/>
              </a:lnSpc>
              <a:spcBef>
                <a:spcPts val="1000"/>
              </a:spcBef>
              <a:buFontTx/>
              <a:buChar char="-"/>
              <a:defRPr/>
            </a:pPr>
            <a:r>
              <a:rPr lang="en-US" altLang="ko-KR" sz="1600" dirty="0">
                <a:solidFill>
                  <a:prstClr val="black"/>
                </a:solidFill>
                <a:latin typeface="Candara" panose="020E0502030303020204" pitchFamily="34" charset="0"/>
                <a:ea typeface="a옛날사진관2" panose="02020600000000000000" pitchFamily="18" charset="-127"/>
              </a:rPr>
              <a:t>Java 11+</a:t>
            </a:r>
          </a:p>
          <a:p>
            <a:pPr lvl="1">
              <a:lnSpc>
                <a:spcPct val="150000"/>
              </a:lnSpc>
              <a:spcBef>
                <a:spcPts val="1000"/>
              </a:spcBef>
              <a:buFontTx/>
              <a:buChar char="-"/>
              <a:defRPr/>
            </a:pPr>
            <a:endParaRPr kumimoji="0" lang="en-US" altLang="ko-KR" sz="16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pic>
        <p:nvPicPr>
          <p:cNvPr id="9" name="Picture 8">
            <a:extLst>
              <a:ext uri="{FF2B5EF4-FFF2-40B4-BE49-F238E27FC236}">
                <a16:creationId xmlns:a16="http://schemas.microsoft.com/office/drawing/2014/main" id="{78E2270C-352D-6D38-55E1-DA6730734752}"/>
              </a:ext>
            </a:extLst>
          </p:cNvPr>
          <p:cNvPicPr>
            <a:picLocks noChangeAspect="1"/>
          </p:cNvPicPr>
          <p:nvPr/>
        </p:nvPicPr>
        <p:blipFill>
          <a:blip r:embed="rId2"/>
          <a:stretch>
            <a:fillRect/>
          </a:stretch>
        </p:blipFill>
        <p:spPr>
          <a:xfrm>
            <a:off x="5740120" y="4152395"/>
            <a:ext cx="5856273" cy="2107371"/>
          </a:xfrm>
          <a:prstGeom prst="rect">
            <a:avLst/>
          </a:prstGeom>
        </p:spPr>
      </p:pic>
    </p:spTree>
    <p:extLst>
      <p:ext uri="{BB962C8B-B14F-4D97-AF65-F5344CB8AC3E}">
        <p14:creationId xmlns:p14="http://schemas.microsoft.com/office/powerpoint/2010/main" val="1510286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E3FBA607-E7FC-B7F8-2868-BC448F31F790}"/>
              </a:ext>
            </a:extLst>
          </p:cNvPr>
          <p:cNvCxnSpPr/>
          <p:nvPr/>
        </p:nvCxnSpPr>
        <p:spPr>
          <a:xfrm>
            <a:off x="144378" y="160422"/>
            <a:ext cx="120600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8326A7D-F71C-ED1C-CBFD-93F557654D2A}"/>
              </a:ext>
            </a:extLst>
          </p:cNvPr>
          <p:cNvSpPr txBox="1"/>
          <p:nvPr/>
        </p:nvSpPr>
        <p:spPr>
          <a:xfrm>
            <a:off x="144378" y="272716"/>
            <a:ext cx="675570" cy="33855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224D60"/>
                </a:solidFill>
                <a:effectLst/>
                <a:uLnTx/>
                <a:uFillTx/>
                <a:latin typeface="Pretendard"/>
                <a:cs typeface="+mn-cs"/>
              </a:rPr>
              <a:t>Part 4</a:t>
            </a:r>
            <a:endParaRPr kumimoji="0" lang="ko-KR" altLang="en-US" sz="1600" b="0" i="0" u="none" strike="noStrike" kern="1200" cap="none" spc="0" normalizeH="0" baseline="0" noProof="0" dirty="0">
              <a:ln>
                <a:noFill/>
              </a:ln>
              <a:solidFill>
                <a:srgbClr val="224D60"/>
              </a:solidFill>
              <a:effectLst/>
              <a:uLnTx/>
              <a:uFillTx/>
              <a:latin typeface="Pretendard"/>
              <a:cs typeface="+mn-cs"/>
            </a:endParaRPr>
          </a:p>
        </p:txBody>
      </p:sp>
      <p:sp>
        <p:nvSpPr>
          <p:cNvPr id="5" name="TextBox 4">
            <a:extLst>
              <a:ext uri="{FF2B5EF4-FFF2-40B4-BE49-F238E27FC236}">
                <a16:creationId xmlns:a16="http://schemas.microsoft.com/office/drawing/2014/main" id="{3251639B-29EB-6E9D-733B-6F917838F571}"/>
              </a:ext>
            </a:extLst>
          </p:cNvPr>
          <p:cNvSpPr txBox="1"/>
          <p:nvPr/>
        </p:nvSpPr>
        <p:spPr>
          <a:xfrm>
            <a:off x="1163050" y="272716"/>
            <a:ext cx="6402316"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800" dirty="0">
                <a:solidFill>
                  <a:srgbClr val="224D60"/>
                </a:solidFill>
                <a:latin typeface="Candara" panose="020E0502030303020204" pitchFamily="34" charset="0"/>
                <a:ea typeface="a옛날사진관5" panose="02020600000000000000" pitchFamily="18" charset="-127"/>
              </a:rPr>
              <a:t>Simple Program Using This Database</a:t>
            </a:r>
            <a:endParaRPr kumimoji="0" lang="ko-KR" altLang="en-US"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endParaRPr>
          </a:p>
        </p:txBody>
      </p:sp>
      <p:cxnSp>
        <p:nvCxnSpPr>
          <p:cNvPr id="6" name="직선 연결선 5">
            <a:extLst>
              <a:ext uri="{FF2B5EF4-FFF2-40B4-BE49-F238E27FC236}">
                <a16:creationId xmlns:a16="http://schemas.microsoft.com/office/drawing/2014/main" id="{227D3D02-66A7-B0C0-2CF2-A0900C18861C}"/>
              </a:ext>
            </a:extLst>
          </p:cNvPr>
          <p:cNvCxnSpPr/>
          <p:nvPr/>
        </p:nvCxnSpPr>
        <p:spPr>
          <a:xfrm>
            <a:off x="144378" y="6737685"/>
            <a:ext cx="1206000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내용 개체 틀 2">
            <a:extLst>
              <a:ext uri="{FF2B5EF4-FFF2-40B4-BE49-F238E27FC236}">
                <a16:creationId xmlns:a16="http://schemas.microsoft.com/office/drawing/2014/main" id="{72635AA3-85BB-30AD-4618-5CD8593CE8BF}"/>
              </a:ext>
            </a:extLst>
          </p:cNvPr>
          <p:cNvSpPr txBox="1">
            <a:spLocks/>
          </p:cNvSpPr>
          <p:nvPr/>
        </p:nvSpPr>
        <p:spPr>
          <a:xfrm>
            <a:off x="6823493" y="1769881"/>
            <a:ext cx="4925683" cy="2241400"/>
          </a:xfrm>
          <a:prstGeom prst="rect">
            <a:avLst/>
          </a:prstGeom>
          <a:solidFill>
            <a:schemeClr val="accent6">
              <a:lumMod val="10000"/>
              <a:lumOff val="90000"/>
            </a:schemeClr>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Tx/>
              <a:buChar char="-"/>
              <a:defRPr/>
            </a:pPr>
            <a:r>
              <a:rPr lang="en-US" altLang="ko-KR" sz="2000" dirty="0">
                <a:solidFill>
                  <a:prstClr val="black"/>
                </a:solidFill>
                <a:latin typeface="Candara" panose="020E0502030303020204" pitchFamily="34" charset="0"/>
                <a:ea typeface="a옛날사진관2" panose="02020600000000000000" pitchFamily="18" charset="-127"/>
              </a:rPr>
              <a:t>List all restaurants</a:t>
            </a:r>
          </a:p>
          <a:p>
            <a:pPr>
              <a:lnSpc>
                <a:spcPct val="150000"/>
              </a:lnSpc>
              <a:buFontTx/>
              <a:buChar char="-"/>
              <a:defRPr/>
            </a:pPr>
            <a:r>
              <a:rPr lang="en-US" altLang="ko-KR" sz="2000" dirty="0">
                <a:solidFill>
                  <a:prstClr val="black"/>
                </a:solidFill>
                <a:latin typeface="Candara" panose="020E0502030303020204" pitchFamily="34" charset="0"/>
                <a:ea typeface="a옛날사진관2" panose="02020600000000000000" pitchFamily="18" charset="-127"/>
              </a:rPr>
              <a:t>If you click “Detail” button on each row, the information about the restaurant will be open at a new window.</a:t>
            </a:r>
          </a:p>
        </p:txBody>
      </p:sp>
      <p:pic>
        <p:nvPicPr>
          <p:cNvPr id="15" name="Picture 14">
            <a:extLst>
              <a:ext uri="{FF2B5EF4-FFF2-40B4-BE49-F238E27FC236}">
                <a16:creationId xmlns:a16="http://schemas.microsoft.com/office/drawing/2014/main" id="{D34C633C-B452-2D57-F49E-213D1D333642}"/>
              </a:ext>
            </a:extLst>
          </p:cNvPr>
          <p:cNvPicPr>
            <a:picLocks noChangeAspect="1"/>
          </p:cNvPicPr>
          <p:nvPr/>
        </p:nvPicPr>
        <p:blipFill>
          <a:blip r:embed="rId2"/>
          <a:stretch>
            <a:fillRect/>
          </a:stretch>
        </p:blipFill>
        <p:spPr>
          <a:xfrm>
            <a:off x="1163050" y="1646555"/>
            <a:ext cx="5455748" cy="4455615"/>
          </a:xfrm>
          <a:prstGeom prst="rect">
            <a:avLst/>
          </a:prstGeom>
        </p:spPr>
      </p:pic>
    </p:spTree>
    <p:extLst>
      <p:ext uri="{BB962C8B-B14F-4D97-AF65-F5344CB8AC3E}">
        <p14:creationId xmlns:p14="http://schemas.microsoft.com/office/powerpoint/2010/main" val="3773546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3" name="내용 개체 틀 2">
            <a:extLst>
              <a:ext uri="{FF2B5EF4-FFF2-40B4-BE49-F238E27FC236}">
                <a16:creationId xmlns:a16="http://schemas.microsoft.com/office/drawing/2014/main" id="{D41CBFF6-9B1B-F280-2E7A-B23E3A8E47FF}"/>
              </a:ext>
            </a:extLst>
          </p:cNvPr>
          <p:cNvSpPr txBox="1">
            <a:spLocks/>
          </p:cNvSpPr>
          <p:nvPr/>
        </p:nvSpPr>
        <p:spPr>
          <a:xfrm>
            <a:off x="2926611" y="2580100"/>
            <a:ext cx="6620573" cy="508717"/>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lang="en-US" altLang="ko-KR" sz="2000" dirty="0">
                <a:solidFill>
                  <a:prstClr val="black"/>
                </a:solidFill>
                <a:latin typeface="Candara" panose="020E0502030303020204" pitchFamily="34" charset="0"/>
                <a:ea typeface="a옛날사진관2" panose="02020600000000000000" pitchFamily="18" charset="-127"/>
              </a:rPr>
              <a:t>Entities can be derived from the specification.</a:t>
            </a:r>
            <a:endPar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sp>
        <p:nvSpPr>
          <p:cNvPr id="3" name="TextBox 2">
            <a:extLst>
              <a:ext uri="{FF2B5EF4-FFF2-40B4-BE49-F238E27FC236}">
                <a16:creationId xmlns:a16="http://schemas.microsoft.com/office/drawing/2014/main" id="{6D897207-0A18-275C-43BD-8DD12ADD9F38}"/>
              </a:ext>
            </a:extLst>
          </p:cNvPr>
          <p:cNvSpPr txBox="1"/>
          <p:nvPr/>
        </p:nvSpPr>
        <p:spPr>
          <a:xfrm flipH="1">
            <a:off x="438296" y="486035"/>
            <a:ext cx="5798602" cy="523220"/>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800" b="1" dirty="0">
                <a:solidFill>
                  <a:srgbClr val="224D60">
                    <a:lumMod val="50000"/>
                  </a:srgbClr>
                </a:solidFill>
                <a:latin typeface="Candara" panose="020E0502030303020204" pitchFamily="34" charset="0"/>
                <a:ea typeface="a옛날사진관5" panose="02020600000000000000" pitchFamily="18" charset="-127"/>
              </a:rPr>
              <a:t>Specification</a:t>
            </a:r>
            <a:endParaRPr kumimoji="0" lang="ko-KR" altLang="en-US" sz="28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endParaRPr>
          </a:p>
        </p:txBody>
      </p:sp>
      <p:grpSp>
        <p:nvGrpSpPr>
          <p:cNvPr id="2" name="그룹 46">
            <a:extLst>
              <a:ext uri="{FF2B5EF4-FFF2-40B4-BE49-F238E27FC236}">
                <a16:creationId xmlns:a16="http://schemas.microsoft.com/office/drawing/2014/main" id="{0F15CFA2-AB89-866C-A59B-6DA7DDB8BD87}"/>
              </a:ext>
            </a:extLst>
          </p:cNvPr>
          <p:cNvGrpSpPr/>
          <p:nvPr/>
        </p:nvGrpSpPr>
        <p:grpSpPr>
          <a:xfrm>
            <a:off x="2094363" y="2071383"/>
            <a:ext cx="1664495" cy="508717"/>
            <a:chOff x="5275573" y="2107608"/>
            <a:chExt cx="5839327" cy="1551429"/>
          </a:xfrm>
          <a:solidFill>
            <a:schemeClr val="accent2">
              <a:lumMod val="20000"/>
              <a:lumOff val="80000"/>
            </a:schemeClr>
          </a:solidFill>
        </p:grpSpPr>
        <p:sp>
          <p:nvSpPr>
            <p:cNvPr id="4" name="사각형: 둥근 모서리 47">
              <a:extLst>
                <a:ext uri="{FF2B5EF4-FFF2-40B4-BE49-F238E27FC236}">
                  <a16:creationId xmlns:a16="http://schemas.microsoft.com/office/drawing/2014/main" id="{1985062A-56D8-4001-281F-BADB7DA17E6E}"/>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5" name="TextBox 4">
              <a:extLst>
                <a:ext uri="{FF2B5EF4-FFF2-40B4-BE49-F238E27FC236}">
                  <a16:creationId xmlns:a16="http://schemas.microsoft.com/office/drawing/2014/main" id="{DB5C4AA2-2764-3861-880F-CFD0EDA64745}"/>
                </a:ext>
              </a:extLst>
            </p:cNvPr>
            <p:cNvSpPr txBox="1"/>
            <p:nvPr/>
          </p:nvSpPr>
          <p:spPr>
            <a:xfrm flipH="1">
              <a:off x="5812635" y="2276396"/>
              <a:ext cx="4765200" cy="1220211"/>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Entities</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sp>
        <p:nvSpPr>
          <p:cNvPr id="6" name="내용 개체 틀 2">
            <a:extLst>
              <a:ext uri="{FF2B5EF4-FFF2-40B4-BE49-F238E27FC236}">
                <a16:creationId xmlns:a16="http://schemas.microsoft.com/office/drawing/2014/main" id="{D769137F-138B-B55A-2EF3-702BDA86AD6B}"/>
              </a:ext>
            </a:extLst>
          </p:cNvPr>
          <p:cNvSpPr txBox="1">
            <a:spLocks/>
          </p:cNvSpPr>
          <p:nvPr/>
        </p:nvSpPr>
        <p:spPr>
          <a:xfrm>
            <a:off x="2926611" y="4659662"/>
            <a:ext cx="6620573" cy="508717"/>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lang="en-US" altLang="ko-KR" sz="2000" dirty="0">
                <a:solidFill>
                  <a:prstClr val="black"/>
                </a:solidFill>
                <a:latin typeface="Candara" panose="020E0502030303020204" pitchFamily="34" charset="0"/>
                <a:ea typeface="a옛날사진관2" panose="02020600000000000000" pitchFamily="18" charset="-127"/>
              </a:rPr>
              <a:t>Relationships can also be obtained from the specification. </a:t>
            </a:r>
            <a:endPar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nvGrpSpPr>
          <p:cNvPr id="7" name="그룹 46">
            <a:extLst>
              <a:ext uri="{FF2B5EF4-FFF2-40B4-BE49-F238E27FC236}">
                <a16:creationId xmlns:a16="http://schemas.microsoft.com/office/drawing/2014/main" id="{FA08E812-6485-8505-1229-E90F4C3313FB}"/>
              </a:ext>
            </a:extLst>
          </p:cNvPr>
          <p:cNvGrpSpPr/>
          <p:nvPr/>
        </p:nvGrpSpPr>
        <p:grpSpPr>
          <a:xfrm>
            <a:off x="2042605" y="4150945"/>
            <a:ext cx="2130322" cy="508717"/>
            <a:chOff x="5275573" y="2107608"/>
            <a:chExt cx="5839327" cy="1551429"/>
          </a:xfrm>
          <a:solidFill>
            <a:schemeClr val="accent2">
              <a:lumMod val="20000"/>
              <a:lumOff val="80000"/>
            </a:schemeClr>
          </a:solidFill>
        </p:grpSpPr>
        <p:sp>
          <p:nvSpPr>
            <p:cNvPr id="8" name="사각형: 둥근 모서리 47">
              <a:extLst>
                <a:ext uri="{FF2B5EF4-FFF2-40B4-BE49-F238E27FC236}">
                  <a16:creationId xmlns:a16="http://schemas.microsoft.com/office/drawing/2014/main" id="{F1816DA9-28CD-FD2A-C3D8-8C00888E2652}"/>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9" name="TextBox 8">
              <a:extLst>
                <a:ext uri="{FF2B5EF4-FFF2-40B4-BE49-F238E27FC236}">
                  <a16:creationId xmlns:a16="http://schemas.microsoft.com/office/drawing/2014/main" id="{2AF6F1B9-B924-D302-4A73-7DCC32CE7BCE}"/>
                </a:ext>
              </a:extLst>
            </p:cNvPr>
            <p:cNvSpPr txBox="1"/>
            <p:nvPr/>
          </p:nvSpPr>
          <p:spPr>
            <a:xfrm flipH="1">
              <a:off x="5812635" y="2323328"/>
              <a:ext cx="4765199" cy="1126348"/>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Relationships</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spTree>
    <p:extLst>
      <p:ext uri="{BB962C8B-B14F-4D97-AF65-F5344CB8AC3E}">
        <p14:creationId xmlns:p14="http://schemas.microsoft.com/office/powerpoint/2010/main" val="270924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E3FBA607-E7FC-B7F8-2868-BC448F31F790}"/>
              </a:ext>
            </a:extLst>
          </p:cNvPr>
          <p:cNvCxnSpPr/>
          <p:nvPr/>
        </p:nvCxnSpPr>
        <p:spPr>
          <a:xfrm>
            <a:off x="144378" y="160422"/>
            <a:ext cx="120600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8326A7D-F71C-ED1C-CBFD-93F557654D2A}"/>
              </a:ext>
            </a:extLst>
          </p:cNvPr>
          <p:cNvSpPr txBox="1"/>
          <p:nvPr/>
        </p:nvSpPr>
        <p:spPr>
          <a:xfrm>
            <a:off x="144378" y="272716"/>
            <a:ext cx="675570" cy="33855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224D60"/>
                </a:solidFill>
                <a:effectLst/>
                <a:uLnTx/>
                <a:uFillTx/>
                <a:latin typeface="Pretendard"/>
                <a:cs typeface="+mn-cs"/>
              </a:rPr>
              <a:t>Part 4</a:t>
            </a:r>
            <a:endParaRPr kumimoji="0" lang="ko-KR" altLang="en-US" sz="1600" b="0" i="0" u="none" strike="noStrike" kern="1200" cap="none" spc="0" normalizeH="0" baseline="0" noProof="0" dirty="0">
              <a:ln>
                <a:noFill/>
              </a:ln>
              <a:solidFill>
                <a:srgbClr val="224D60"/>
              </a:solidFill>
              <a:effectLst/>
              <a:uLnTx/>
              <a:uFillTx/>
              <a:latin typeface="Pretendard"/>
              <a:cs typeface="+mn-cs"/>
            </a:endParaRPr>
          </a:p>
        </p:txBody>
      </p:sp>
      <p:sp>
        <p:nvSpPr>
          <p:cNvPr id="5" name="TextBox 4">
            <a:extLst>
              <a:ext uri="{FF2B5EF4-FFF2-40B4-BE49-F238E27FC236}">
                <a16:creationId xmlns:a16="http://schemas.microsoft.com/office/drawing/2014/main" id="{3251639B-29EB-6E9D-733B-6F917838F571}"/>
              </a:ext>
            </a:extLst>
          </p:cNvPr>
          <p:cNvSpPr txBox="1"/>
          <p:nvPr/>
        </p:nvSpPr>
        <p:spPr>
          <a:xfrm>
            <a:off x="1163050" y="272716"/>
            <a:ext cx="6402316"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800" dirty="0">
                <a:solidFill>
                  <a:srgbClr val="224D60"/>
                </a:solidFill>
                <a:latin typeface="Candara" panose="020E0502030303020204" pitchFamily="34" charset="0"/>
                <a:ea typeface="a옛날사진관5" panose="02020600000000000000" pitchFamily="18" charset="-127"/>
              </a:rPr>
              <a:t>Video</a:t>
            </a:r>
            <a:endParaRPr kumimoji="0" lang="ko-KR" altLang="en-US"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endParaRPr>
          </a:p>
        </p:txBody>
      </p:sp>
      <p:cxnSp>
        <p:nvCxnSpPr>
          <p:cNvPr id="6" name="직선 연결선 5">
            <a:extLst>
              <a:ext uri="{FF2B5EF4-FFF2-40B4-BE49-F238E27FC236}">
                <a16:creationId xmlns:a16="http://schemas.microsoft.com/office/drawing/2014/main" id="{227D3D02-66A7-B0C0-2CF2-A0900C18861C}"/>
              </a:ext>
            </a:extLst>
          </p:cNvPr>
          <p:cNvCxnSpPr/>
          <p:nvPr/>
        </p:nvCxnSpPr>
        <p:spPr>
          <a:xfrm>
            <a:off x="144378" y="6737685"/>
            <a:ext cx="1206000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Screen Recording 6">
            <a:hlinkClick r:id="" action="ppaction://media"/>
            <a:extLst>
              <a:ext uri="{FF2B5EF4-FFF2-40B4-BE49-F238E27FC236}">
                <a16:creationId xmlns:a16="http://schemas.microsoft.com/office/drawing/2014/main" id="{DC1811BB-E1B3-5A11-F8A2-A04203F11F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9948" y="1109029"/>
            <a:ext cx="6300789" cy="5130897"/>
          </a:xfrm>
          <a:prstGeom prst="rect">
            <a:avLst/>
          </a:prstGeom>
        </p:spPr>
      </p:pic>
      <p:sp>
        <p:nvSpPr>
          <p:cNvPr id="11" name="내용 개체 틀 2">
            <a:extLst>
              <a:ext uri="{FF2B5EF4-FFF2-40B4-BE49-F238E27FC236}">
                <a16:creationId xmlns:a16="http://schemas.microsoft.com/office/drawing/2014/main" id="{DD981F75-5FB6-4495-3555-6F330CE5A82F}"/>
              </a:ext>
            </a:extLst>
          </p:cNvPr>
          <p:cNvSpPr txBox="1">
            <a:spLocks/>
          </p:cNvSpPr>
          <p:nvPr/>
        </p:nvSpPr>
        <p:spPr>
          <a:xfrm>
            <a:off x="7384211" y="1034152"/>
            <a:ext cx="4382219" cy="3187101"/>
          </a:xfrm>
          <a:prstGeom prst="rect">
            <a:avLst/>
          </a:prstGeom>
          <a:solidFill>
            <a:schemeClr val="accent6">
              <a:lumMod val="10000"/>
              <a:lumOff val="90000"/>
            </a:schemeClr>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rtl="0" eaLnBrk="1" latinLnBrk="0" hangingPunct="1">
              <a:lnSpc>
                <a:spcPct val="150000"/>
              </a:lnSpc>
              <a:spcBef>
                <a:spcPts val="0"/>
              </a:spcBef>
              <a:spcAft>
                <a:spcPts val="0"/>
              </a:spcAft>
              <a:buClrTx/>
              <a:buSzPts val="2000"/>
              <a:buFont typeface="Symbol" panose="05050102010706020507" pitchFamily="18" charset="2"/>
              <a:buChar char="-"/>
            </a:pPr>
            <a:r>
              <a:rPr lang="en-US" sz="1800" kern="1200" dirty="0">
                <a:solidFill>
                  <a:srgbClr val="000000"/>
                </a:solidFill>
                <a:effectLst/>
                <a:latin typeface="Candara" panose="020E0502030303020204" pitchFamily="34" charset="0"/>
                <a:ea typeface="a옛날사진관2" panose="02020600000000000000" pitchFamily="18" charset="-127"/>
                <a:cs typeface="+mn-cs"/>
              </a:rPr>
              <a:t>Keyword searching by the preference</a:t>
            </a:r>
            <a:endParaRPr lang="en-US" sz="1800" dirty="0">
              <a:effectLst/>
            </a:endParaRPr>
          </a:p>
          <a:p>
            <a:pPr marL="457200" indent="-283464" algn="l" rtl="0" eaLnBrk="1" latinLnBrk="0" hangingPunct="1">
              <a:lnSpc>
                <a:spcPct val="150000"/>
              </a:lnSpc>
              <a:spcBef>
                <a:spcPts val="0"/>
              </a:spcBef>
              <a:spcAft>
                <a:spcPts val="0"/>
              </a:spcAft>
            </a:pPr>
            <a:r>
              <a:rPr lang="en-US" sz="1800" kern="1200" dirty="0">
                <a:solidFill>
                  <a:srgbClr val="000000"/>
                </a:solidFill>
                <a:effectLst/>
                <a:latin typeface="Candara" panose="020E0502030303020204" pitchFamily="34" charset="0"/>
                <a:ea typeface="a옛날사진관2" panose="02020600000000000000" pitchFamily="18" charset="-127"/>
                <a:cs typeface="+mn-cs"/>
              </a:rPr>
              <a:t>If you enter “Enter” key or click a “Search” button, search results will print.</a:t>
            </a:r>
            <a:endParaRPr lang="en-US" sz="1400" dirty="0">
              <a:effectLst/>
            </a:endParaRPr>
          </a:p>
          <a:p>
            <a:pPr marL="457200" indent="-283464" algn="l" rtl="0" eaLnBrk="1" latinLnBrk="0" hangingPunct="1">
              <a:lnSpc>
                <a:spcPct val="150000"/>
              </a:lnSpc>
              <a:spcBef>
                <a:spcPts val="0"/>
              </a:spcBef>
              <a:spcAft>
                <a:spcPts val="0"/>
              </a:spcAft>
            </a:pPr>
            <a:r>
              <a:rPr lang="en-US" sz="1800" kern="1200" dirty="0">
                <a:solidFill>
                  <a:srgbClr val="000000"/>
                </a:solidFill>
                <a:effectLst/>
                <a:latin typeface="Candara" panose="020E0502030303020204" pitchFamily="34" charset="0"/>
                <a:ea typeface="a옛날사진관2" panose="02020600000000000000" pitchFamily="18" charset="-127"/>
                <a:cs typeface="+mn-cs"/>
              </a:rPr>
              <a:t>If you enter “Escape” key or click a “Reset” button, table will be initialized.</a:t>
            </a:r>
            <a:endParaRPr lang="en-US" sz="1400" dirty="0">
              <a:effectLst/>
            </a:endParaRPr>
          </a:p>
        </p:txBody>
      </p:sp>
      <p:pic>
        <p:nvPicPr>
          <p:cNvPr id="13" name="Picture 12">
            <a:extLst>
              <a:ext uri="{FF2B5EF4-FFF2-40B4-BE49-F238E27FC236}">
                <a16:creationId xmlns:a16="http://schemas.microsoft.com/office/drawing/2014/main" id="{04139480-14AC-2CDE-3305-6A685404C5FD}"/>
              </a:ext>
            </a:extLst>
          </p:cNvPr>
          <p:cNvPicPr>
            <a:picLocks noChangeAspect="1"/>
          </p:cNvPicPr>
          <p:nvPr/>
        </p:nvPicPr>
        <p:blipFill>
          <a:blip r:embed="rId5"/>
          <a:stretch>
            <a:fillRect/>
          </a:stretch>
        </p:blipFill>
        <p:spPr>
          <a:xfrm>
            <a:off x="7384211" y="4285466"/>
            <a:ext cx="4052295" cy="2203339"/>
          </a:xfrm>
          <a:prstGeom prst="rect">
            <a:avLst/>
          </a:prstGeom>
        </p:spPr>
      </p:pic>
    </p:spTree>
    <p:extLst>
      <p:ext uri="{BB962C8B-B14F-4D97-AF65-F5344CB8AC3E}">
        <p14:creationId xmlns:p14="http://schemas.microsoft.com/office/powerpoint/2010/main" val="3882554823"/>
      </p:ext>
    </p:extLst>
  </p:cSld>
  <p:clrMapOvr>
    <a:masterClrMapping/>
  </p:clrMapOvr>
  <mc:AlternateContent xmlns:mc="http://schemas.openxmlformats.org/markup-compatibility/2006">
    <mc:Choice xmlns:p14="http://schemas.microsoft.com/office/powerpoint/2010/main" Requires="p14">
      <p:transition spd="slow" p14:dur="2000" advTm="50211"/>
    </mc:Choice>
    <mc:Fallback>
      <p:transition spd="slow" advTm="50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15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E3FBA607-E7FC-B7F8-2868-BC448F31F790}"/>
              </a:ext>
            </a:extLst>
          </p:cNvPr>
          <p:cNvCxnSpPr/>
          <p:nvPr/>
        </p:nvCxnSpPr>
        <p:spPr>
          <a:xfrm>
            <a:off x="144378" y="160422"/>
            <a:ext cx="120600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8326A7D-F71C-ED1C-CBFD-93F557654D2A}"/>
              </a:ext>
            </a:extLst>
          </p:cNvPr>
          <p:cNvSpPr txBox="1"/>
          <p:nvPr/>
        </p:nvSpPr>
        <p:spPr>
          <a:xfrm>
            <a:off x="144378" y="272716"/>
            <a:ext cx="675570" cy="33855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224D60"/>
                </a:solidFill>
                <a:effectLst/>
                <a:uLnTx/>
                <a:uFillTx/>
                <a:latin typeface="Pretendard"/>
                <a:cs typeface="+mn-cs"/>
              </a:rPr>
              <a:t>Part 4</a:t>
            </a:r>
            <a:endParaRPr kumimoji="0" lang="ko-KR" altLang="en-US" sz="1600" b="0" i="0" u="none" strike="noStrike" kern="1200" cap="none" spc="0" normalizeH="0" baseline="0" noProof="0" dirty="0">
              <a:ln>
                <a:noFill/>
              </a:ln>
              <a:solidFill>
                <a:srgbClr val="224D60"/>
              </a:solidFill>
              <a:effectLst/>
              <a:uLnTx/>
              <a:uFillTx/>
              <a:latin typeface="Pretendard"/>
              <a:cs typeface="+mn-cs"/>
            </a:endParaRPr>
          </a:p>
        </p:txBody>
      </p:sp>
      <p:sp>
        <p:nvSpPr>
          <p:cNvPr id="5" name="TextBox 4">
            <a:extLst>
              <a:ext uri="{FF2B5EF4-FFF2-40B4-BE49-F238E27FC236}">
                <a16:creationId xmlns:a16="http://schemas.microsoft.com/office/drawing/2014/main" id="{3251639B-29EB-6E9D-733B-6F917838F571}"/>
              </a:ext>
            </a:extLst>
          </p:cNvPr>
          <p:cNvSpPr txBox="1"/>
          <p:nvPr/>
        </p:nvSpPr>
        <p:spPr>
          <a:xfrm>
            <a:off x="1163050" y="272716"/>
            <a:ext cx="6402316"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800" dirty="0">
                <a:solidFill>
                  <a:srgbClr val="224D60"/>
                </a:solidFill>
                <a:latin typeface="Candara" panose="020E0502030303020204" pitchFamily="34" charset="0"/>
                <a:ea typeface="a옛날사진관5" panose="02020600000000000000" pitchFamily="18" charset="-127"/>
              </a:rPr>
              <a:t>Video (Reservation)</a:t>
            </a:r>
            <a:endParaRPr kumimoji="0" lang="ko-KR" altLang="en-US"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endParaRPr>
          </a:p>
        </p:txBody>
      </p:sp>
      <p:cxnSp>
        <p:nvCxnSpPr>
          <p:cNvPr id="6" name="직선 연결선 5">
            <a:extLst>
              <a:ext uri="{FF2B5EF4-FFF2-40B4-BE49-F238E27FC236}">
                <a16:creationId xmlns:a16="http://schemas.microsoft.com/office/drawing/2014/main" id="{227D3D02-66A7-B0C0-2CF2-A0900C18861C}"/>
              </a:ext>
            </a:extLst>
          </p:cNvPr>
          <p:cNvCxnSpPr/>
          <p:nvPr/>
        </p:nvCxnSpPr>
        <p:spPr>
          <a:xfrm>
            <a:off x="144378" y="6737685"/>
            <a:ext cx="1206000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내용 개체 틀 2">
            <a:extLst>
              <a:ext uri="{FF2B5EF4-FFF2-40B4-BE49-F238E27FC236}">
                <a16:creationId xmlns:a16="http://schemas.microsoft.com/office/drawing/2014/main" id="{72635AA3-85BB-30AD-4618-5CD8593CE8BF}"/>
              </a:ext>
            </a:extLst>
          </p:cNvPr>
          <p:cNvSpPr txBox="1">
            <a:spLocks/>
          </p:cNvSpPr>
          <p:nvPr/>
        </p:nvSpPr>
        <p:spPr>
          <a:xfrm>
            <a:off x="7065032" y="908229"/>
            <a:ext cx="4925683" cy="2235345"/>
          </a:xfrm>
          <a:prstGeom prst="rect">
            <a:avLst/>
          </a:prstGeom>
          <a:solidFill>
            <a:schemeClr val="accent6">
              <a:lumMod val="10000"/>
              <a:lumOff val="90000"/>
            </a:schemeClr>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Tx/>
              <a:buChar char="-"/>
              <a:defRPr/>
            </a:pPr>
            <a:r>
              <a:rPr lang="en-US" altLang="ko-KR" sz="2000" dirty="0">
                <a:solidFill>
                  <a:prstClr val="black"/>
                </a:solidFill>
                <a:latin typeface="Candara" panose="020E0502030303020204" pitchFamily="34" charset="0"/>
                <a:ea typeface="a옛날사진관2" panose="02020600000000000000" pitchFamily="18" charset="-127"/>
              </a:rPr>
              <a:t>You can make a reservation for each restaurant.</a:t>
            </a:r>
          </a:p>
          <a:p>
            <a:pPr>
              <a:lnSpc>
                <a:spcPct val="150000"/>
              </a:lnSpc>
              <a:buFontTx/>
              <a:buChar char="-"/>
              <a:defRPr/>
            </a:pPr>
            <a:r>
              <a:rPr lang="en-US" altLang="ko-KR" sz="2000" dirty="0">
                <a:solidFill>
                  <a:prstClr val="black"/>
                </a:solidFill>
                <a:latin typeface="Candara" panose="020E0502030303020204" pitchFamily="34" charset="0"/>
                <a:ea typeface="a옛날사진관2" panose="02020600000000000000" pitchFamily="18" charset="-127"/>
              </a:rPr>
              <a:t>After doing that, the information he/she made will be stored in the database.</a:t>
            </a:r>
          </a:p>
          <a:p>
            <a:pPr>
              <a:lnSpc>
                <a:spcPct val="150000"/>
              </a:lnSpc>
              <a:buFontTx/>
              <a:buChar char="-"/>
              <a:defRPr/>
            </a:pPr>
            <a:endPar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pic>
        <p:nvPicPr>
          <p:cNvPr id="2" name="Screen Recording 1">
            <a:hlinkClick r:id="" action="ppaction://media"/>
            <a:extLst>
              <a:ext uri="{FF2B5EF4-FFF2-40B4-BE49-F238E27FC236}">
                <a16:creationId xmlns:a16="http://schemas.microsoft.com/office/drawing/2014/main" id="{EECF4F5A-83A8-911D-40FF-35F87EC764A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9798" y="1156536"/>
            <a:ext cx="6196357" cy="5045855"/>
          </a:xfrm>
          <a:prstGeom prst="rect">
            <a:avLst/>
          </a:prstGeom>
        </p:spPr>
      </p:pic>
      <p:pic>
        <p:nvPicPr>
          <p:cNvPr id="8" name="Picture 7">
            <a:extLst>
              <a:ext uri="{FF2B5EF4-FFF2-40B4-BE49-F238E27FC236}">
                <a16:creationId xmlns:a16="http://schemas.microsoft.com/office/drawing/2014/main" id="{4286777F-69BA-3F1C-2926-92C33ECEE176}"/>
              </a:ext>
            </a:extLst>
          </p:cNvPr>
          <p:cNvPicPr>
            <a:picLocks noChangeAspect="1"/>
          </p:cNvPicPr>
          <p:nvPr/>
        </p:nvPicPr>
        <p:blipFill>
          <a:blip r:embed="rId5"/>
          <a:stretch>
            <a:fillRect/>
          </a:stretch>
        </p:blipFill>
        <p:spPr>
          <a:xfrm>
            <a:off x="7155604" y="5162063"/>
            <a:ext cx="3187467" cy="1535515"/>
          </a:xfrm>
          <a:prstGeom prst="rect">
            <a:avLst/>
          </a:prstGeom>
        </p:spPr>
      </p:pic>
      <p:pic>
        <p:nvPicPr>
          <p:cNvPr id="13" name="Picture 12">
            <a:extLst>
              <a:ext uri="{FF2B5EF4-FFF2-40B4-BE49-F238E27FC236}">
                <a16:creationId xmlns:a16="http://schemas.microsoft.com/office/drawing/2014/main" id="{86F416D6-F609-C78E-B725-D4D31019765B}"/>
              </a:ext>
            </a:extLst>
          </p:cNvPr>
          <p:cNvPicPr>
            <a:picLocks noChangeAspect="1"/>
          </p:cNvPicPr>
          <p:nvPr/>
        </p:nvPicPr>
        <p:blipFill>
          <a:blip r:embed="rId6"/>
          <a:stretch>
            <a:fillRect/>
          </a:stretch>
        </p:blipFill>
        <p:spPr>
          <a:xfrm>
            <a:off x="6978765" y="3255867"/>
            <a:ext cx="5011949" cy="1767829"/>
          </a:xfrm>
          <a:prstGeom prst="rect">
            <a:avLst/>
          </a:prstGeom>
        </p:spPr>
      </p:pic>
    </p:spTree>
    <p:extLst>
      <p:ext uri="{BB962C8B-B14F-4D97-AF65-F5344CB8AC3E}">
        <p14:creationId xmlns:p14="http://schemas.microsoft.com/office/powerpoint/2010/main" val="72792642"/>
      </p:ext>
    </p:extLst>
  </p:cSld>
  <p:clrMapOvr>
    <a:masterClrMapping/>
  </p:clrMapOvr>
  <mc:AlternateContent xmlns:mc="http://schemas.openxmlformats.org/markup-compatibility/2006">
    <mc:Choice xmlns:p14="http://schemas.microsoft.com/office/powerpoint/2010/main" Requires="p14">
      <p:transition spd="slow" p14:dur="2000" advTm="28658"/>
    </mc:Choice>
    <mc:Fallback>
      <p:transition spd="slow" advTm="28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6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E3FBA607-E7FC-B7F8-2868-BC448F31F790}"/>
              </a:ext>
            </a:extLst>
          </p:cNvPr>
          <p:cNvCxnSpPr/>
          <p:nvPr/>
        </p:nvCxnSpPr>
        <p:spPr>
          <a:xfrm>
            <a:off x="144378" y="160422"/>
            <a:ext cx="120600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8326A7D-F71C-ED1C-CBFD-93F557654D2A}"/>
              </a:ext>
            </a:extLst>
          </p:cNvPr>
          <p:cNvSpPr txBox="1"/>
          <p:nvPr/>
        </p:nvSpPr>
        <p:spPr>
          <a:xfrm>
            <a:off x="144378" y="272716"/>
            <a:ext cx="675570" cy="33855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224D60"/>
                </a:solidFill>
                <a:effectLst/>
                <a:uLnTx/>
                <a:uFillTx/>
                <a:latin typeface="Pretendard"/>
                <a:cs typeface="+mn-cs"/>
              </a:rPr>
              <a:t>Part 4</a:t>
            </a:r>
            <a:endParaRPr kumimoji="0" lang="ko-KR" altLang="en-US" sz="1600" b="0" i="0" u="none" strike="noStrike" kern="1200" cap="none" spc="0" normalizeH="0" baseline="0" noProof="0" dirty="0">
              <a:ln>
                <a:noFill/>
              </a:ln>
              <a:solidFill>
                <a:srgbClr val="224D60"/>
              </a:solidFill>
              <a:effectLst/>
              <a:uLnTx/>
              <a:uFillTx/>
              <a:latin typeface="Pretendard"/>
              <a:cs typeface="+mn-cs"/>
            </a:endParaRPr>
          </a:p>
        </p:txBody>
      </p:sp>
      <p:sp>
        <p:nvSpPr>
          <p:cNvPr id="5" name="TextBox 4">
            <a:extLst>
              <a:ext uri="{FF2B5EF4-FFF2-40B4-BE49-F238E27FC236}">
                <a16:creationId xmlns:a16="http://schemas.microsoft.com/office/drawing/2014/main" id="{3251639B-29EB-6E9D-733B-6F917838F571}"/>
              </a:ext>
            </a:extLst>
          </p:cNvPr>
          <p:cNvSpPr txBox="1"/>
          <p:nvPr/>
        </p:nvSpPr>
        <p:spPr>
          <a:xfrm>
            <a:off x="1163050" y="272716"/>
            <a:ext cx="6402316"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800" dirty="0">
                <a:solidFill>
                  <a:srgbClr val="224D60"/>
                </a:solidFill>
                <a:latin typeface="Candara" panose="020E0502030303020204" pitchFamily="34" charset="0"/>
                <a:ea typeface="a옛날사진관5" panose="02020600000000000000" pitchFamily="18" charset="-127"/>
              </a:rPr>
              <a:t>Video (Cancellation)</a:t>
            </a:r>
            <a:endParaRPr kumimoji="0" lang="ko-KR" altLang="en-US" sz="2800" b="0" i="0" u="none" strike="noStrike" kern="1200" cap="none" spc="0" normalizeH="0" baseline="0" noProof="0" dirty="0">
              <a:ln>
                <a:noFill/>
              </a:ln>
              <a:solidFill>
                <a:srgbClr val="224D60"/>
              </a:solidFill>
              <a:effectLst/>
              <a:uLnTx/>
              <a:uFillTx/>
              <a:latin typeface="Candara" panose="020E0502030303020204" pitchFamily="34" charset="0"/>
              <a:ea typeface="a옛날사진관5" panose="02020600000000000000" pitchFamily="18" charset="-127"/>
              <a:cs typeface="+mn-cs"/>
            </a:endParaRPr>
          </a:p>
        </p:txBody>
      </p:sp>
      <p:cxnSp>
        <p:nvCxnSpPr>
          <p:cNvPr id="6" name="직선 연결선 5">
            <a:extLst>
              <a:ext uri="{FF2B5EF4-FFF2-40B4-BE49-F238E27FC236}">
                <a16:creationId xmlns:a16="http://schemas.microsoft.com/office/drawing/2014/main" id="{227D3D02-66A7-B0C0-2CF2-A0900C18861C}"/>
              </a:ext>
            </a:extLst>
          </p:cNvPr>
          <p:cNvCxnSpPr/>
          <p:nvPr/>
        </p:nvCxnSpPr>
        <p:spPr>
          <a:xfrm>
            <a:off x="144378" y="6737685"/>
            <a:ext cx="1206000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내용 개체 틀 2">
            <a:extLst>
              <a:ext uri="{FF2B5EF4-FFF2-40B4-BE49-F238E27FC236}">
                <a16:creationId xmlns:a16="http://schemas.microsoft.com/office/drawing/2014/main" id="{72635AA3-85BB-30AD-4618-5CD8593CE8BF}"/>
              </a:ext>
            </a:extLst>
          </p:cNvPr>
          <p:cNvSpPr txBox="1">
            <a:spLocks/>
          </p:cNvSpPr>
          <p:nvPr/>
        </p:nvSpPr>
        <p:spPr>
          <a:xfrm>
            <a:off x="7065032" y="908230"/>
            <a:ext cx="4925683" cy="1601696"/>
          </a:xfrm>
          <a:prstGeom prst="rect">
            <a:avLst/>
          </a:prstGeom>
          <a:solidFill>
            <a:schemeClr val="accent6">
              <a:lumMod val="10000"/>
              <a:lumOff val="90000"/>
            </a:schemeClr>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Tx/>
              <a:buChar char="-"/>
              <a:defRPr/>
            </a:pPr>
            <a:r>
              <a:rPr lang="en-US" altLang="ko-KR" sz="2000" dirty="0">
                <a:solidFill>
                  <a:prstClr val="black"/>
                </a:solidFill>
                <a:latin typeface="Candara" panose="020E0502030303020204" pitchFamily="34" charset="0"/>
                <a:ea typeface="a옛날사진관2" panose="02020600000000000000" pitchFamily="18" charset="-127"/>
              </a:rPr>
              <a:t>You can cancel a reservation.</a:t>
            </a:r>
          </a:p>
          <a:p>
            <a:pPr>
              <a:lnSpc>
                <a:spcPct val="150000"/>
              </a:lnSpc>
              <a:buFontTx/>
              <a:buChar char="-"/>
              <a:defRPr/>
            </a:pPr>
            <a:r>
              <a:rPr lang="en-US" altLang="ko-KR" sz="2000" dirty="0">
                <a:solidFill>
                  <a:prstClr val="black"/>
                </a:solidFill>
                <a:latin typeface="Candara" panose="020E0502030303020204" pitchFamily="34" charset="0"/>
                <a:ea typeface="a옛날사진관2" panose="02020600000000000000" pitchFamily="18" charset="-127"/>
              </a:rPr>
              <a:t>After doing that, it will be removed from the database.</a:t>
            </a:r>
          </a:p>
          <a:p>
            <a:pPr>
              <a:lnSpc>
                <a:spcPct val="150000"/>
              </a:lnSpc>
              <a:buFontTx/>
              <a:buChar char="-"/>
              <a:defRPr/>
            </a:pPr>
            <a:endPar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pic>
        <p:nvPicPr>
          <p:cNvPr id="7" name="Screen Recording 6">
            <a:hlinkClick r:id="" action="ppaction://media"/>
            <a:extLst>
              <a:ext uri="{FF2B5EF4-FFF2-40B4-BE49-F238E27FC236}">
                <a16:creationId xmlns:a16="http://schemas.microsoft.com/office/drawing/2014/main" id="{EE31AD17-6381-31BA-284E-2C47605427F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7654" y="1177131"/>
            <a:ext cx="6133529" cy="4994693"/>
          </a:xfrm>
          <a:prstGeom prst="rect">
            <a:avLst/>
          </a:prstGeom>
        </p:spPr>
      </p:pic>
      <p:pic>
        <p:nvPicPr>
          <p:cNvPr id="11" name="Picture 10">
            <a:extLst>
              <a:ext uri="{FF2B5EF4-FFF2-40B4-BE49-F238E27FC236}">
                <a16:creationId xmlns:a16="http://schemas.microsoft.com/office/drawing/2014/main" id="{6666EFC0-53FD-96C8-BAAD-46FA15ACC68D}"/>
              </a:ext>
            </a:extLst>
          </p:cNvPr>
          <p:cNvPicPr>
            <a:picLocks noChangeAspect="1"/>
          </p:cNvPicPr>
          <p:nvPr/>
        </p:nvPicPr>
        <p:blipFill>
          <a:blip r:embed="rId5"/>
          <a:stretch>
            <a:fillRect/>
          </a:stretch>
        </p:blipFill>
        <p:spPr>
          <a:xfrm>
            <a:off x="7059827" y="4749938"/>
            <a:ext cx="3452114" cy="1536900"/>
          </a:xfrm>
          <a:prstGeom prst="rect">
            <a:avLst/>
          </a:prstGeom>
        </p:spPr>
      </p:pic>
      <p:pic>
        <p:nvPicPr>
          <p:cNvPr id="14" name="Picture 13">
            <a:extLst>
              <a:ext uri="{FF2B5EF4-FFF2-40B4-BE49-F238E27FC236}">
                <a16:creationId xmlns:a16="http://schemas.microsoft.com/office/drawing/2014/main" id="{4FB3484F-2C18-3784-E47F-B66CFC69A8B0}"/>
              </a:ext>
            </a:extLst>
          </p:cNvPr>
          <p:cNvPicPr>
            <a:picLocks noChangeAspect="1"/>
          </p:cNvPicPr>
          <p:nvPr/>
        </p:nvPicPr>
        <p:blipFill>
          <a:blip r:embed="rId6"/>
          <a:stretch>
            <a:fillRect/>
          </a:stretch>
        </p:blipFill>
        <p:spPr>
          <a:xfrm>
            <a:off x="7059827" y="2811176"/>
            <a:ext cx="4940410" cy="1577005"/>
          </a:xfrm>
          <a:prstGeom prst="rect">
            <a:avLst/>
          </a:prstGeom>
        </p:spPr>
      </p:pic>
    </p:spTree>
    <p:extLst>
      <p:ext uri="{BB962C8B-B14F-4D97-AF65-F5344CB8AC3E}">
        <p14:creationId xmlns:p14="http://schemas.microsoft.com/office/powerpoint/2010/main" val="2538561188"/>
      </p:ext>
    </p:extLst>
  </p:cSld>
  <p:clrMapOvr>
    <a:masterClrMapping/>
  </p:clrMapOvr>
  <mc:AlternateContent xmlns:mc="http://schemas.openxmlformats.org/markup-compatibility/2006">
    <mc:Choice xmlns:p14="http://schemas.microsoft.com/office/powerpoint/2010/main" Requires="p14">
      <p:transition spd="slow" p14:dur="2000" advTm="28658"/>
    </mc:Choice>
    <mc:Fallback>
      <p:transition spd="slow" advTm="28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3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3" name="내용 개체 틀 2">
            <a:extLst>
              <a:ext uri="{FF2B5EF4-FFF2-40B4-BE49-F238E27FC236}">
                <a16:creationId xmlns:a16="http://schemas.microsoft.com/office/drawing/2014/main" id="{D41CBFF6-9B1B-F280-2E7A-B23E3A8E47FF}"/>
              </a:ext>
            </a:extLst>
          </p:cNvPr>
          <p:cNvSpPr txBox="1">
            <a:spLocks/>
          </p:cNvSpPr>
          <p:nvPr/>
        </p:nvSpPr>
        <p:spPr>
          <a:xfrm>
            <a:off x="2577591" y="1489342"/>
            <a:ext cx="7318613" cy="874296"/>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Dishes are stored with their identifiers, which should be unique, name of them, prices of them.</a:t>
            </a:r>
          </a:p>
        </p:txBody>
      </p:sp>
      <p:sp>
        <p:nvSpPr>
          <p:cNvPr id="3" name="TextBox 2">
            <a:extLst>
              <a:ext uri="{FF2B5EF4-FFF2-40B4-BE49-F238E27FC236}">
                <a16:creationId xmlns:a16="http://schemas.microsoft.com/office/drawing/2014/main" id="{6D897207-0A18-275C-43BD-8DD12ADD9F38}"/>
              </a:ext>
            </a:extLst>
          </p:cNvPr>
          <p:cNvSpPr txBox="1"/>
          <p:nvPr/>
        </p:nvSpPr>
        <p:spPr>
          <a:xfrm flipH="1">
            <a:off x="438296" y="486035"/>
            <a:ext cx="5798602" cy="523220"/>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800" b="1" dirty="0">
                <a:solidFill>
                  <a:srgbClr val="224D60">
                    <a:lumMod val="50000"/>
                  </a:srgbClr>
                </a:solidFill>
                <a:latin typeface="Candara" panose="020E0502030303020204" pitchFamily="34" charset="0"/>
                <a:ea typeface="a옛날사진관5" panose="02020600000000000000" pitchFamily="18" charset="-127"/>
              </a:rPr>
              <a:t>Entities</a:t>
            </a:r>
            <a:endParaRPr kumimoji="0" lang="ko-KR" altLang="en-US" sz="28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endParaRPr>
          </a:p>
        </p:txBody>
      </p:sp>
      <p:grpSp>
        <p:nvGrpSpPr>
          <p:cNvPr id="2" name="그룹 46">
            <a:extLst>
              <a:ext uri="{FF2B5EF4-FFF2-40B4-BE49-F238E27FC236}">
                <a16:creationId xmlns:a16="http://schemas.microsoft.com/office/drawing/2014/main" id="{0F15CFA2-AB89-866C-A59B-6DA7DDB8BD87}"/>
              </a:ext>
            </a:extLst>
          </p:cNvPr>
          <p:cNvGrpSpPr/>
          <p:nvPr/>
        </p:nvGrpSpPr>
        <p:grpSpPr>
          <a:xfrm>
            <a:off x="1745344" y="1009255"/>
            <a:ext cx="1664495" cy="508717"/>
            <a:chOff x="5275573" y="2107608"/>
            <a:chExt cx="5839327" cy="1551429"/>
          </a:xfrm>
          <a:solidFill>
            <a:schemeClr val="accent2">
              <a:lumMod val="20000"/>
              <a:lumOff val="80000"/>
            </a:schemeClr>
          </a:solidFill>
        </p:grpSpPr>
        <p:sp>
          <p:nvSpPr>
            <p:cNvPr id="4" name="사각형: 둥근 모서리 47">
              <a:extLst>
                <a:ext uri="{FF2B5EF4-FFF2-40B4-BE49-F238E27FC236}">
                  <a16:creationId xmlns:a16="http://schemas.microsoft.com/office/drawing/2014/main" id="{1985062A-56D8-4001-281F-BADB7DA17E6E}"/>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5" name="TextBox 4">
              <a:extLst>
                <a:ext uri="{FF2B5EF4-FFF2-40B4-BE49-F238E27FC236}">
                  <a16:creationId xmlns:a16="http://schemas.microsoft.com/office/drawing/2014/main" id="{DB5C4AA2-2764-3861-880F-CFD0EDA64745}"/>
                </a:ext>
              </a:extLst>
            </p:cNvPr>
            <p:cNvSpPr txBox="1"/>
            <p:nvPr/>
          </p:nvSpPr>
          <p:spPr>
            <a:xfrm flipH="1">
              <a:off x="5812635" y="2201283"/>
              <a:ext cx="4765201" cy="1370443"/>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dirty="0">
                  <a:solidFill>
                    <a:prstClr val="black"/>
                  </a:solidFill>
                  <a:latin typeface="Candara" panose="020E0502030303020204" pitchFamily="34" charset="0"/>
                  <a:ea typeface="a옛날사진관2" panose="02020600000000000000" pitchFamily="18" charset="-127"/>
                </a:rPr>
                <a:t>Dish</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sp>
        <p:nvSpPr>
          <p:cNvPr id="6" name="내용 개체 틀 2">
            <a:extLst>
              <a:ext uri="{FF2B5EF4-FFF2-40B4-BE49-F238E27FC236}">
                <a16:creationId xmlns:a16="http://schemas.microsoft.com/office/drawing/2014/main" id="{D769137F-138B-B55A-2EF3-702BDA86AD6B}"/>
              </a:ext>
            </a:extLst>
          </p:cNvPr>
          <p:cNvSpPr txBox="1">
            <a:spLocks/>
          </p:cNvSpPr>
          <p:nvPr/>
        </p:nvSpPr>
        <p:spPr>
          <a:xfrm>
            <a:off x="2629350" y="3321727"/>
            <a:ext cx="7318613" cy="2046932"/>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lang="en-US" altLang="ko-KR" sz="2000" dirty="0">
                <a:solidFill>
                  <a:prstClr val="black"/>
                </a:solidFill>
                <a:latin typeface="Candara" panose="020E0502030303020204" pitchFamily="34" charset="0"/>
                <a:ea typeface="a옛날사진관2" panose="02020600000000000000" pitchFamily="18" charset="-127"/>
              </a:rPr>
              <a:t>A</a:t>
            </a:r>
            <a:r>
              <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 restaurant has its identifier, which is unique and relates only with itself, types of food that it serves, location of it, phone number, and rating which has been given by customers. It is assumed that the rating is on a scale of 0 to 5 and the restaurant can only have one phone number.</a:t>
            </a:r>
          </a:p>
        </p:txBody>
      </p:sp>
      <p:grpSp>
        <p:nvGrpSpPr>
          <p:cNvPr id="7" name="그룹 46">
            <a:extLst>
              <a:ext uri="{FF2B5EF4-FFF2-40B4-BE49-F238E27FC236}">
                <a16:creationId xmlns:a16="http://schemas.microsoft.com/office/drawing/2014/main" id="{FA08E812-6485-8505-1229-E90F4C3313FB}"/>
              </a:ext>
            </a:extLst>
          </p:cNvPr>
          <p:cNvGrpSpPr/>
          <p:nvPr/>
        </p:nvGrpSpPr>
        <p:grpSpPr>
          <a:xfrm>
            <a:off x="1745344" y="2813009"/>
            <a:ext cx="1768013" cy="508717"/>
            <a:chOff x="5275573" y="2107608"/>
            <a:chExt cx="5839327" cy="1551429"/>
          </a:xfrm>
          <a:solidFill>
            <a:schemeClr val="accent2">
              <a:lumMod val="20000"/>
              <a:lumOff val="80000"/>
            </a:schemeClr>
          </a:solidFill>
        </p:grpSpPr>
        <p:sp>
          <p:nvSpPr>
            <p:cNvPr id="8" name="사각형: 둥근 모서리 47">
              <a:extLst>
                <a:ext uri="{FF2B5EF4-FFF2-40B4-BE49-F238E27FC236}">
                  <a16:creationId xmlns:a16="http://schemas.microsoft.com/office/drawing/2014/main" id="{F1816DA9-28CD-FD2A-C3D8-8C00888E2652}"/>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9" name="TextBox 8">
              <a:extLst>
                <a:ext uri="{FF2B5EF4-FFF2-40B4-BE49-F238E27FC236}">
                  <a16:creationId xmlns:a16="http://schemas.microsoft.com/office/drawing/2014/main" id="{2AF6F1B9-B924-D302-4A73-7DCC32CE7BCE}"/>
                </a:ext>
              </a:extLst>
            </p:cNvPr>
            <p:cNvSpPr txBox="1"/>
            <p:nvPr/>
          </p:nvSpPr>
          <p:spPr>
            <a:xfrm flipH="1">
              <a:off x="5812635" y="2323328"/>
              <a:ext cx="4765200" cy="1126348"/>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Restaurant</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spTree>
    <p:extLst>
      <p:ext uri="{BB962C8B-B14F-4D97-AF65-F5344CB8AC3E}">
        <p14:creationId xmlns:p14="http://schemas.microsoft.com/office/powerpoint/2010/main" val="1494393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897207-0A18-275C-43BD-8DD12ADD9F38}"/>
              </a:ext>
            </a:extLst>
          </p:cNvPr>
          <p:cNvSpPr txBox="1"/>
          <p:nvPr/>
        </p:nvSpPr>
        <p:spPr>
          <a:xfrm flipH="1">
            <a:off x="438294" y="486035"/>
            <a:ext cx="6730256" cy="523220"/>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800" b="1" dirty="0">
                <a:solidFill>
                  <a:srgbClr val="224D60">
                    <a:lumMod val="50000"/>
                  </a:srgbClr>
                </a:solidFill>
                <a:latin typeface="Candara" panose="020E0502030303020204" pitchFamily="34" charset="0"/>
                <a:ea typeface="a옛날사진관5" panose="02020600000000000000" pitchFamily="18" charset="-127"/>
              </a:rPr>
              <a:t>Entities</a:t>
            </a:r>
            <a:endParaRPr kumimoji="0" lang="ko-KR" altLang="en-US" sz="28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endParaRPr>
          </a:p>
        </p:txBody>
      </p:sp>
      <p:sp>
        <p:nvSpPr>
          <p:cNvPr id="2" name="내용 개체 틀 2">
            <a:extLst>
              <a:ext uri="{FF2B5EF4-FFF2-40B4-BE49-F238E27FC236}">
                <a16:creationId xmlns:a16="http://schemas.microsoft.com/office/drawing/2014/main" id="{44E425EF-927F-1EC0-9D65-CB00F67DCEC5}"/>
              </a:ext>
            </a:extLst>
          </p:cNvPr>
          <p:cNvSpPr txBox="1">
            <a:spLocks/>
          </p:cNvSpPr>
          <p:nvPr/>
        </p:nvSpPr>
        <p:spPr>
          <a:xfrm>
            <a:off x="2436693" y="1593092"/>
            <a:ext cx="7318613" cy="1167361"/>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An owner has a resident registration number, which is unique - subtly different from a social security number, his/her name, and the phone number. </a:t>
            </a:r>
          </a:p>
        </p:txBody>
      </p:sp>
      <p:grpSp>
        <p:nvGrpSpPr>
          <p:cNvPr id="4" name="그룹 46">
            <a:extLst>
              <a:ext uri="{FF2B5EF4-FFF2-40B4-BE49-F238E27FC236}">
                <a16:creationId xmlns:a16="http://schemas.microsoft.com/office/drawing/2014/main" id="{D64EC4F7-5E77-20DE-E629-39FBE96AE6B8}"/>
              </a:ext>
            </a:extLst>
          </p:cNvPr>
          <p:cNvGrpSpPr/>
          <p:nvPr/>
        </p:nvGrpSpPr>
        <p:grpSpPr>
          <a:xfrm>
            <a:off x="1604446" y="1113005"/>
            <a:ext cx="1664495" cy="508717"/>
            <a:chOff x="5275573" y="2107608"/>
            <a:chExt cx="5839327" cy="1551429"/>
          </a:xfrm>
          <a:solidFill>
            <a:schemeClr val="accent2">
              <a:lumMod val="20000"/>
              <a:lumOff val="80000"/>
            </a:schemeClr>
          </a:solidFill>
        </p:grpSpPr>
        <p:sp>
          <p:nvSpPr>
            <p:cNvPr id="5" name="사각형: 둥근 모서리 47">
              <a:extLst>
                <a:ext uri="{FF2B5EF4-FFF2-40B4-BE49-F238E27FC236}">
                  <a16:creationId xmlns:a16="http://schemas.microsoft.com/office/drawing/2014/main" id="{62A08FF2-586F-D13F-A21F-9950EAC9632F}"/>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6" name="TextBox 5">
              <a:extLst>
                <a:ext uri="{FF2B5EF4-FFF2-40B4-BE49-F238E27FC236}">
                  <a16:creationId xmlns:a16="http://schemas.microsoft.com/office/drawing/2014/main" id="{3B31307E-7199-07D8-0A50-D99DBA7B9F36}"/>
                </a:ext>
              </a:extLst>
            </p:cNvPr>
            <p:cNvSpPr txBox="1"/>
            <p:nvPr/>
          </p:nvSpPr>
          <p:spPr>
            <a:xfrm flipH="1">
              <a:off x="5812635" y="2276396"/>
              <a:ext cx="4765200" cy="1220211"/>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Owner</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sp>
        <p:nvSpPr>
          <p:cNvPr id="7" name="내용 개체 틀 2">
            <a:extLst>
              <a:ext uri="{FF2B5EF4-FFF2-40B4-BE49-F238E27FC236}">
                <a16:creationId xmlns:a16="http://schemas.microsoft.com/office/drawing/2014/main" id="{6FFDDE65-FD29-6406-4A5F-C85BFCE2541F}"/>
              </a:ext>
            </a:extLst>
          </p:cNvPr>
          <p:cNvSpPr txBox="1">
            <a:spLocks/>
          </p:cNvSpPr>
          <p:nvPr/>
        </p:nvSpPr>
        <p:spPr>
          <a:xfrm>
            <a:off x="2436693" y="3418460"/>
            <a:ext cx="7318613" cy="958380"/>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lang="en-US" altLang="ko-KR" sz="2000" dirty="0">
                <a:solidFill>
                  <a:prstClr val="black"/>
                </a:solidFill>
                <a:latin typeface="Candara" panose="020E0502030303020204" pitchFamily="34" charset="0"/>
                <a:ea typeface="a옛날사진관2" panose="02020600000000000000" pitchFamily="18" charset="-127"/>
              </a:rPr>
              <a:t>A broadcast has a unique name and the name of the broadcasting company.</a:t>
            </a:r>
            <a:endPar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nvGrpSpPr>
          <p:cNvPr id="8" name="그룹 46">
            <a:extLst>
              <a:ext uri="{FF2B5EF4-FFF2-40B4-BE49-F238E27FC236}">
                <a16:creationId xmlns:a16="http://schemas.microsoft.com/office/drawing/2014/main" id="{49A2577D-5654-FC6A-2ACC-30B4FE297A05}"/>
              </a:ext>
            </a:extLst>
          </p:cNvPr>
          <p:cNvGrpSpPr/>
          <p:nvPr/>
        </p:nvGrpSpPr>
        <p:grpSpPr>
          <a:xfrm>
            <a:off x="1552687" y="2909742"/>
            <a:ext cx="1768013" cy="508717"/>
            <a:chOff x="5275573" y="2107608"/>
            <a:chExt cx="5839327" cy="1551429"/>
          </a:xfrm>
          <a:solidFill>
            <a:schemeClr val="accent2">
              <a:lumMod val="20000"/>
              <a:lumOff val="80000"/>
            </a:schemeClr>
          </a:solidFill>
        </p:grpSpPr>
        <p:sp>
          <p:nvSpPr>
            <p:cNvPr id="9" name="사각형: 둥근 모서리 47">
              <a:extLst>
                <a:ext uri="{FF2B5EF4-FFF2-40B4-BE49-F238E27FC236}">
                  <a16:creationId xmlns:a16="http://schemas.microsoft.com/office/drawing/2014/main" id="{66436D82-41C0-CDEF-16DE-6185990E504A}"/>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10" name="TextBox 9">
              <a:extLst>
                <a:ext uri="{FF2B5EF4-FFF2-40B4-BE49-F238E27FC236}">
                  <a16:creationId xmlns:a16="http://schemas.microsoft.com/office/drawing/2014/main" id="{3BA79BC9-4CD0-72B2-D668-4F5C3A4CB6F2}"/>
                </a:ext>
              </a:extLst>
            </p:cNvPr>
            <p:cNvSpPr txBox="1"/>
            <p:nvPr/>
          </p:nvSpPr>
          <p:spPr>
            <a:xfrm flipH="1">
              <a:off x="5812635" y="2323328"/>
              <a:ext cx="4765200" cy="1126348"/>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Broadcast</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sp>
        <p:nvSpPr>
          <p:cNvPr id="11" name="내용 개체 틀 2">
            <a:extLst>
              <a:ext uri="{FF2B5EF4-FFF2-40B4-BE49-F238E27FC236}">
                <a16:creationId xmlns:a16="http://schemas.microsoft.com/office/drawing/2014/main" id="{8CFC52DB-02EF-D5A9-BA4A-258FCF3FCE88}"/>
              </a:ext>
            </a:extLst>
          </p:cNvPr>
          <p:cNvSpPr txBox="1">
            <a:spLocks/>
          </p:cNvSpPr>
          <p:nvPr/>
        </p:nvSpPr>
        <p:spPr>
          <a:xfrm>
            <a:off x="2384934" y="5141027"/>
            <a:ext cx="7318613" cy="1219119"/>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lang="en-US" altLang="ko-KR" sz="2000" dirty="0">
                <a:solidFill>
                  <a:prstClr val="black"/>
                </a:solidFill>
                <a:latin typeface="Candara" panose="020E0502030303020204" pitchFamily="34" charset="0"/>
                <a:ea typeface="a옛날사진관2" panose="02020600000000000000" pitchFamily="18" charset="-127"/>
              </a:rPr>
              <a:t>A</a:t>
            </a:r>
            <a:r>
              <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 customer has his/her identifier, name, sex, phone numbers, points, and his/her preference for the types of dishes. Phone numbers can be more than one.</a:t>
            </a:r>
          </a:p>
        </p:txBody>
      </p:sp>
      <p:grpSp>
        <p:nvGrpSpPr>
          <p:cNvPr id="12" name="그룹 46">
            <a:extLst>
              <a:ext uri="{FF2B5EF4-FFF2-40B4-BE49-F238E27FC236}">
                <a16:creationId xmlns:a16="http://schemas.microsoft.com/office/drawing/2014/main" id="{8ACE8C50-27B2-D34F-79BE-717B26B40671}"/>
              </a:ext>
            </a:extLst>
          </p:cNvPr>
          <p:cNvGrpSpPr/>
          <p:nvPr/>
        </p:nvGrpSpPr>
        <p:grpSpPr>
          <a:xfrm>
            <a:off x="1552687" y="4660940"/>
            <a:ext cx="1664495" cy="508717"/>
            <a:chOff x="5275573" y="2107608"/>
            <a:chExt cx="5839327" cy="1551429"/>
          </a:xfrm>
          <a:solidFill>
            <a:schemeClr val="accent2">
              <a:lumMod val="20000"/>
              <a:lumOff val="80000"/>
            </a:schemeClr>
          </a:solidFill>
        </p:grpSpPr>
        <p:sp>
          <p:nvSpPr>
            <p:cNvPr id="14" name="사각형: 둥근 모서리 47">
              <a:extLst>
                <a:ext uri="{FF2B5EF4-FFF2-40B4-BE49-F238E27FC236}">
                  <a16:creationId xmlns:a16="http://schemas.microsoft.com/office/drawing/2014/main" id="{451995F3-476E-9695-C9EE-404011F72479}"/>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15" name="TextBox 14">
              <a:extLst>
                <a:ext uri="{FF2B5EF4-FFF2-40B4-BE49-F238E27FC236}">
                  <a16:creationId xmlns:a16="http://schemas.microsoft.com/office/drawing/2014/main" id="{53E33893-EDB4-E6F0-780A-F1CF8B8217CD}"/>
                </a:ext>
              </a:extLst>
            </p:cNvPr>
            <p:cNvSpPr txBox="1"/>
            <p:nvPr/>
          </p:nvSpPr>
          <p:spPr>
            <a:xfrm flipH="1">
              <a:off x="5812635" y="2276396"/>
              <a:ext cx="4765200" cy="1220211"/>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dirty="0">
                  <a:solidFill>
                    <a:prstClr val="black"/>
                  </a:solidFill>
                  <a:latin typeface="Candara" panose="020E0502030303020204" pitchFamily="34" charset="0"/>
                  <a:ea typeface="a옛날사진관2" panose="02020600000000000000" pitchFamily="18" charset="-127"/>
                </a:rPr>
                <a:t>Customer</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spTree>
    <p:extLst>
      <p:ext uri="{BB962C8B-B14F-4D97-AF65-F5344CB8AC3E}">
        <p14:creationId xmlns:p14="http://schemas.microsoft.com/office/powerpoint/2010/main" val="2268906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897207-0A18-275C-43BD-8DD12ADD9F38}"/>
              </a:ext>
            </a:extLst>
          </p:cNvPr>
          <p:cNvSpPr txBox="1"/>
          <p:nvPr/>
        </p:nvSpPr>
        <p:spPr>
          <a:xfrm flipH="1">
            <a:off x="438294" y="486035"/>
            <a:ext cx="6730256" cy="523220"/>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800" b="1" dirty="0">
                <a:solidFill>
                  <a:srgbClr val="224D60">
                    <a:lumMod val="50000"/>
                  </a:srgbClr>
                </a:solidFill>
                <a:latin typeface="Candara" panose="020E0502030303020204" pitchFamily="34" charset="0"/>
                <a:ea typeface="a옛날사진관5" panose="02020600000000000000" pitchFamily="18" charset="-127"/>
              </a:rPr>
              <a:t>Entities</a:t>
            </a:r>
            <a:endParaRPr kumimoji="0" lang="ko-KR" altLang="en-US" sz="28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endParaRPr>
          </a:p>
        </p:txBody>
      </p:sp>
      <p:sp>
        <p:nvSpPr>
          <p:cNvPr id="2" name="내용 개체 틀 2">
            <a:extLst>
              <a:ext uri="{FF2B5EF4-FFF2-40B4-BE49-F238E27FC236}">
                <a16:creationId xmlns:a16="http://schemas.microsoft.com/office/drawing/2014/main" id="{44E425EF-927F-1EC0-9D65-CB00F67DCEC5}"/>
              </a:ext>
            </a:extLst>
          </p:cNvPr>
          <p:cNvSpPr txBox="1">
            <a:spLocks/>
          </p:cNvSpPr>
          <p:nvPr/>
        </p:nvSpPr>
        <p:spPr>
          <a:xfrm>
            <a:off x="2436693" y="2944523"/>
            <a:ext cx="7318613" cy="968953"/>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A vendor has a unique vendor code, name of it, types of products that it has, the price of the ingredients.</a:t>
            </a:r>
          </a:p>
        </p:txBody>
      </p:sp>
      <p:grpSp>
        <p:nvGrpSpPr>
          <p:cNvPr id="4" name="그룹 46">
            <a:extLst>
              <a:ext uri="{FF2B5EF4-FFF2-40B4-BE49-F238E27FC236}">
                <a16:creationId xmlns:a16="http://schemas.microsoft.com/office/drawing/2014/main" id="{D64EC4F7-5E77-20DE-E629-39FBE96AE6B8}"/>
              </a:ext>
            </a:extLst>
          </p:cNvPr>
          <p:cNvGrpSpPr/>
          <p:nvPr/>
        </p:nvGrpSpPr>
        <p:grpSpPr>
          <a:xfrm>
            <a:off x="1604446" y="2464436"/>
            <a:ext cx="1664495" cy="508717"/>
            <a:chOff x="5275573" y="2107608"/>
            <a:chExt cx="5839327" cy="1551429"/>
          </a:xfrm>
          <a:solidFill>
            <a:schemeClr val="accent2">
              <a:lumMod val="20000"/>
              <a:lumOff val="80000"/>
            </a:schemeClr>
          </a:solidFill>
        </p:grpSpPr>
        <p:sp>
          <p:nvSpPr>
            <p:cNvPr id="5" name="사각형: 둥근 모서리 47">
              <a:extLst>
                <a:ext uri="{FF2B5EF4-FFF2-40B4-BE49-F238E27FC236}">
                  <a16:creationId xmlns:a16="http://schemas.microsoft.com/office/drawing/2014/main" id="{62A08FF2-586F-D13F-A21F-9950EAC9632F}"/>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6" name="TextBox 5">
              <a:extLst>
                <a:ext uri="{FF2B5EF4-FFF2-40B4-BE49-F238E27FC236}">
                  <a16:creationId xmlns:a16="http://schemas.microsoft.com/office/drawing/2014/main" id="{3B31307E-7199-07D8-0A50-D99DBA7B9F36}"/>
                </a:ext>
              </a:extLst>
            </p:cNvPr>
            <p:cNvSpPr txBox="1"/>
            <p:nvPr/>
          </p:nvSpPr>
          <p:spPr>
            <a:xfrm flipH="1">
              <a:off x="5812635" y="2276396"/>
              <a:ext cx="4765200" cy="1220211"/>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dirty="0">
                  <a:solidFill>
                    <a:prstClr val="black"/>
                  </a:solidFill>
                  <a:latin typeface="Candara" panose="020E0502030303020204" pitchFamily="34" charset="0"/>
                  <a:ea typeface="a옛날사진관2" panose="02020600000000000000" pitchFamily="18" charset="-127"/>
                </a:rPr>
                <a:t>Vendor</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sp>
        <p:nvSpPr>
          <p:cNvPr id="17" name="내용 개체 틀 2">
            <a:extLst>
              <a:ext uri="{FF2B5EF4-FFF2-40B4-BE49-F238E27FC236}">
                <a16:creationId xmlns:a16="http://schemas.microsoft.com/office/drawing/2014/main" id="{8F0B99A7-FCF4-DBB9-8061-35E1CDCA89E8}"/>
              </a:ext>
            </a:extLst>
          </p:cNvPr>
          <p:cNvSpPr txBox="1">
            <a:spLocks/>
          </p:cNvSpPr>
          <p:nvPr/>
        </p:nvSpPr>
        <p:spPr>
          <a:xfrm>
            <a:off x="2436693" y="4764698"/>
            <a:ext cx="7318613" cy="508718"/>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Each type of certain dish has a discrete name and its description.</a:t>
            </a:r>
          </a:p>
        </p:txBody>
      </p:sp>
      <p:grpSp>
        <p:nvGrpSpPr>
          <p:cNvPr id="18" name="그룹 46">
            <a:extLst>
              <a:ext uri="{FF2B5EF4-FFF2-40B4-BE49-F238E27FC236}">
                <a16:creationId xmlns:a16="http://schemas.microsoft.com/office/drawing/2014/main" id="{E84F4DD8-9EBB-FDEE-6BAD-A7B8F9819211}"/>
              </a:ext>
            </a:extLst>
          </p:cNvPr>
          <p:cNvGrpSpPr/>
          <p:nvPr/>
        </p:nvGrpSpPr>
        <p:grpSpPr>
          <a:xfrm>
            <a:off x="1604446" y="4284610"/>
            <a:ext cx="1664495" cy="508717"/>
            <a:chOff x="5275573" y="2107608"/>
            <a:chExt cx="5839327" cy="1551429"/>
          </a:xfrm>
          <a:solidFill>
            <a:schemeClr val="accent2">
              <a:lumMod val="20000"/>
              <a:lumOff val="80000"/>
            </a:schemeClr>
          </a:solidFill>
        </p:grpSpPr>
        <p:sp>
          <p:nvSpPr>
            <p:cNvPr id="19" name="사각형: 둥근 모서리 47">
              <a:extLst>
                <a:ext uri="{FF2B5EF4-FFF2-40B4-BE49-F238E27FC236}">
                  <a16:creationId xmlns:a16="http://schemas.microsoft.com/office/drawing/2014/main" id="{7EB4E389-C415-7D1A-C805-FB964C5FE11C}"/>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20" name="TextBox 19">
              <a:extLst>
                <a:ext uri="{FF2B5EF4-FFF2-40B4-BE49-F238E27FC236}">
                  <a16:creationId xmlns:a16="http://schemas.microsoft.com/office/drawing/2014/main" id="{57425F52-B7C5-E3B6-F4FA-FEA7A66CA998}"/>
                </a:ext>
              </a:extLst>
            </p:cNvPr>
            <p:cNvSpPr txBox="1"/>
            <p:nvPr/>
          </p:nvSpPr>
          <p:spPr>
            <a:xfrm flipH="1">
              <a:off x="5812635" y="2276396"/>
              <a:ext cx="4765200" cy="1220211"/>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Dish Style</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spTree>
    <p:extLst>
      <p:ext uri="{BB962C8B-B14F-4D97-AF65-F5344CB8AC3E}">
        <p14:creationId xmlns:p14="http://schemas.microsoft.com/office/powerpoint/2010/main" val="1520004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897207-0A18-275C-43BD-8DD12ADD9F38}"/>
              </a:ext>
            </a:extLst>
          </p:cNvPr>
          <p:cNvSpPr txBox="1"/>
          <p:nvPr/>
        </p:nvSpPr>
        <p:spPr>
          <a:xfrm flipH="1">
            <a:off x="438294" y="486035"/>
            <a:ext cx="6730256" cy="523220"/>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rPr>
              <a:t>Relationships</a:t>
            </a:r>
            <a:endParaRPr kumimoji="0" lang="ko-KR" altLang="en-US" sz="28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endParaRPr>
          </a:p>
        </p:txBody>
      </p:sp>
      <p:sp>
        <p:nvSpPr>
          <p:cNvPr id="2" name="내용 개체 틀 2">
            <a:extLst>
              <a:ext uri="{FF2B5EF4-FFF2-40B4-BE49-F238E27FC236}">
                <a16:creationId xmlns:a16="http://schemas.microsoft.com/office/drawing/2014/main" id="{44E425EF-927F-1EC0-9D65-CB00F67DCEC5}"/>
              </a:ext>
            </a:extLst>
          </p:cNvPr>
          <p:cNvSpPr txBox="1">
            <a:spLocks/>
          </p:cNvSpPr>
          <p:nvPr/>
        </p:nvSpPr>
        <p:spPr>
          <a:xfrm>
            <a:off x="3115852" y="2537281"/>
            <a:ext cx="6097160" cy="1268949"/>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kumimoji="0" lang="en-US" altLang="ko-KR" sz="2000" b="1" i="1"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A dish </a:t>
            </a:r>
            <a:r>
              <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can </a:t>
            </a:r>
            <a:r>
              <a:rPr kumimoji="0" lang="en-US" altLang="ko-KR" sz="2000" b="1" i="1"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possess a variety of types </a:t>
            </a:r>
            <a:r>
              <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such as Korean, Chinese, and Mexican. Types can also belong to many </a:t>
            </a:r>
            <a:r>
              <a:rPr lang="en-US" altLang="ko-KR" sz="2000" dirty="0">
                <a:solidFill>
                  <a:prstClr val="black"/>
                </a:solidFill>
                <a:latin typeface="Candara" panose="020E0502030303020204" pitchFamily="34" charset="0"/>
                <a:ea typeface="a옛날사진관2" panose="02020600000000000000" pitchFamily="18" charset="-127"/>
              </a:rPr>
              <a:t>dishes.</a:t>
            </a:r>
            <a:endPar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nvGrpSpPr>
          <p:cNvPr id="4" name="그룹 46">
            <a:extLst>
              <a:ext uri="{FF2B5EF4-FFF2-40B4-BE49-F238E27FC236}">
                <a16:creationId xmlns:a16="http://schemas.microsoft.com/office/drawing/2014/main" id="{D64EC4F7-5E77-20DE-E629-39FBE96AE6B8}"/>
              </a:ext>
            </a:extLst>
          </p:cNvPr>
          <p:cNvGrpSpPr/>
          <p:nvPr/>
        </p:nvGrpSpPr>
        <p:grpSpPr>
          <a:xfrm>
            <a:off x="1604446" y="2027530"/>
            <a:ext cx="3053818" cy="508717"/>
            <a:chOff x="5275573" y="2107608"/>
            <a:chExt cx="5839327" cy="1551429"/>
          </a:xfrm>
          <a:solidFill>
            <a:schemeClr val="accent2">
              <a:lumMod val="20000"/>
              <a:lumOff val="80000"/>
            </a:schemeClr>
          </a:solidFill>
        </p:grpSpPr>
        <p:sp>
          <p:nvSpPr>
            <p:cNvPr id="5" name="사각형: 둥근 모서리 47">
              <a:extLst>
                <a:ext uri="{FF2B5EF4-FFF2-40B4-BE49-F238E27FC236}">
                  <a16:creationId xmlns:a16="http://schemas.microsoft.com/office/drawing/2014/main" id="{62A08FF2-586F-D13F-A21F-9950EAC9632F}"/>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6" name="TextBox 5">
              <a:extLst>
                <a:ext uri="{FF2B5EF4-FFF2-40B4-BE49-F238E27FC236}">
                  <a16:creationId xmlns:a16="http://schemas.microsoft.com/office/drawing/2014/main" id="{3B31307E-7199-07D8-0A50-D99DBA7B9F36}"/>
                </a:ext>
              </a:extLst>
            </p:cNvPr>
            <p:cNvSpPr txBox="1"/>
            <p:nvPr/>
          </p:nvSpPr>
          <p:spPr>
            <a:xfrm flipH="1">
              <a:off x="5812635" y="2323328"/>
              <a:ext cx="4765200" cy="1126348"/>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From the specification</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sp>
        <p:nvSpPr>
          <p:cNvPr id="7" name="내용 개체 틀 2">
            <a:extLst>
              <a:ext uri="{FF2B5EF4-FFF2-40B4-BE49-F238E27FC236}">
                <a16:creationId xmlns:a16="http://schemas.microsoft.com/office/drawing/2014/main" id="{FA11B318-168C-507B-7BF0-5ED18EBA0F9F}"/>
              </a:ext>
            </a:extLst>
          </p:cNvPr>
          <p:cNvSpPr txBox="1">
            <a:spLocks/>
          </p:cNvSpPr>
          <p:nvPr/>
        </p:nvSpPr>
        <p:spPr>
          <a:xfrm>
            <a:off x="3105475" y="4682194"/>
            <a:ext cx="6107537" cy="508717"/>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kumimoji="0" lang="en-US" altLang="ko-KR" sz="2000" b="1" i="1"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A dish </a:t>
            </a:r>
            <a:r>
              <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can </a:t>
            </a:r>
            <a:r>
              <a:rPr kumimoji="0" lang="en-US" altLang="ko-KR" sz="2000" b="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be </a:t>
            </a:r>
            <a:r>
              <a:rPr kumimoji="0" lang="en-US" altLang="ko-KR" sz="2000" b="1" i="1"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classified</a:t>
            </a:r>
            <a:r>
              <a:rPr kumimoji="0" lang="en-US" altLang="ko-KR" sz="200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 </a:t>
            </a:r>
            <a:r>
              <a:rPr lang="en-US" altLang="ko-KR" sz="2000" dirty="0">
                <a:solidFill>
                  <a:prstClr val="black"/>
                </a:solidFill>
                <a:latin typeface="Candara" panose="020E0502030303020204" pitchFamily="34" charset="0"/>
                <a:ea typeface="a옛날사진관2" panose="02020600000000000000" pitchFamily="18" charset="-127"/>
              </a:rPr>
              <a:t>as multiple dish </a:t>
            </a:r>
            <a:r>
              <a:rPr lang="en-US" altLang="ko-KR" sz="2000" b="1" dirty="0">
                <a:solidFill>
                  <a:prstClr val="black"/>
                </a:solidFill>
                <a:latin typeface="Candara" panose="020E0502030303020204" pitchFamily="34" charset="0"/>
                <a:ea typeface="a옛날사진관2" panose="02020600000000000000" pitchFamily="18" charset="-127"/>
              </a:rPr>
              <a:t>styles</a:t>
            </a:r>
            <a:r>
              <a:rPr lang="en-US" altLang="ko-KR" sz="2000" dirty="0">
                <a:solidFill>
                  <a:prstClr val="black"/>
                </a:solidFill>
                <a:latin typeface="Candara" panose="020E0502030303020204" pitchFamily="34" charset="0"/>
                <a:ea typeface="a옛날사진관2" panose="02020600000000000000" pitchFamily="18" charset="-127"/>
              </a:rPr>
              <a:t>.</a:t>
            </a:r>
            <a:endPar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sp>
        <p:nvSpPr>
          <p:cNvPr id="8" name="Arrow: Right 7">
            <a:extLst>
              <a:ext uri="{FF2B5EF4-FFF2-40B4-BE49-F238E27FC236}">
                <a16:creationId xmlns:a16="http://schemas.microsoft.com/office/drawing/2014/main" id="{E9DC2615-F931-CB77-3127-610F1A7DFB95}"/>
              </a:ext>
            </a:extLst>
          </p:cNvPr>
          <p:cNvSpPr/>
          <p:nvPr/>
        </p:nvSpPr>
        <p:spPr>
          <a:xfrm rot="5400000">
            <a:off x="5807289" y="3894695"/>
            <a:ext cx="577420" cy="6990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retendard"/>
              <a:cs typeface="+mn-cs"/>
            </a:endParaRPr>
          </a:p>
        </p:txBody>
      </p:sp>
      <p:grpSp>
        <p:nvGrpSpPr>
          <p:cNvPr id="9" name="그룹 46">
            <a:extLst>
              <a:ext uri="{FF2B5EF4-FFF2-40B4-BE49-F238E27FC236}">
                <a16:creationId xmlns:a16="http://schemas.microsoft.com/office/drawing/2014/main" id="{4B2136EB-5FED-B5C5-D38B-5F28EFA74065}"/>
              </a:ext>
            </a:extLst>
          </p:cNvPr>
          <p:cNvGrpSpPr/>
          <p:nvPr/>
        </p:nvGrpSpPr>
        <p:grpSpPr>
          <a:xfrm>
            <a:off x="1604446" y="4173477"/>
            <a:ext cx="1863373" cy="508717"/>
            <a:chOff x="5275573" y="2107608"/>
            <a:chExt cx="5839327" cy="1551429"/>
          </a:xfrm>
          <a:solidFill>
            <a:schemeClr val="accent2">
              <a:lumMod val="20000"/>
              <a:lumOff val="80000"/>
            </a:schemeClr>
          </a:solidFill>
        </p:grpSpPr>
        <p:sp>
          <p:nvSpPr>
            <p:cNvPr id="10" name="사각형: 둥근 모서리 47">
              <a:extLst>
                <a:ext uri="{FF2B5EF4-FFF2-40B4-BE49-F238E27FC236}">
                  <a16:creationId xmlns:a16="http://schemas.microsoft.com/office/drawing/2014/main" id="{965726A8-5B15-6A24-D428-C8212A74FAFE}"/>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11" name="TextBox 10">
              <a:extLst>
                <a:ext uri="{FF2B5EF4-FFF2-40B4-BE49-F238E27FC236}">
                  <a16:creationId xmlns:a16="http://schemas.microsoft.com/office/drawing/2014/main" id="{2C9E8BE4-B7A8-C54E-3962-879F1A8CB783}"/>
                </a:ext>
              </a:extLst>
            </p:cNvPr>
            <p:cNvSpPr txBox="1"/>
            <p:nvPr/>
          </p:nvSpPr>
          <p:spPr>
            <a:xfrm flipH="1">
              <a:off x="5812635" y="2323328"/>
              <a:ext cx="4765200" cy="1126348"/>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prstClr val="black"/>
                  </a:solidFill>
                  <a:latin typeface="Candara" panose="020E0502030303020204" pitchFamily="34" charset="0"/>
                  <a:ea typeface="a옛날사진관2" panose="02020600000000000000" pitchFamily="18" charset="-127"/>
                </a:rPr>
                <a:t>Classified</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grpSp>
        <p:nvGrpSpPr>
          <p:cNvPr id="16" name="그룹 1">
            <a:extLst>
              <a:ext uri="{FF2B5EF4-FFF2-40B4-BE49-F238E27FC236}">
                <a16:creationId xmlns:a16="http://schemas.microsoft.com/office/drawing/2014/main" id="{BFB3825A-1916-B175-B8AE-A7DC8AEA426D}"/>
              </a:ext>
            </a:extLst>
          </p:cNvPr>
          <p:cNvGrpSpPr/>
          <p:nvPr/>
        </p:nvGrpSpPr>
        <p:grpSpPr>
          <a:xfrm>
            <a:off x="7745763" y="5429089"/>
            <a:ext cx="2934497" cy="541077"/>
            <a:chOff x="5275573" y="2447734"/>
            <a:chExt cx="5839327" cy="981266"/>
          </a:xfrm>
        </p:grpSpPr>
        <p:sp>
          <p:nvSpPr>
            <p:cNvPr id="17" name="사각형: 둥근 모서리 31">
              <a:extLst>
                <a:ext uri="{FF2B5EF4-FFF2-40B4-BE49-F238E27FC236}">
                  <a16:creationId xmlns:a16="http://schemas.microsoft.com/office/drawing/2014/main" id="{E8B1878F-3222-A6F8-5E5C-ECD6B23347EA}"/>
                </a:ext>
              </a:extLst>
            </p:cNvPr>
            <p:cNvSpPr/>
            <p:nvPr/>
          </p:nvSpPr>
          <p:spPr>
            <a:xfrm>
              <a:off x="5275573" y="2551046"/>
              <a:ext cx="5839327" cy="877954"/>
            </a:xfrm>
            <a:prstGeom prst="roundRect">
              <a:avLst>
                <a:gd name="adj" fmla="val 48203"/>
              </a:avLst>
            </a:prstGeom>
            <a:solidFill>
              <a:schemeClr val="accent2"/>
            </a:solid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white"/>
                </a:solidFill>
                <a:effectLst/>
                <a:uLnTx/>
                <a:uFillTx/>
                <a:latin typeface="Candara" panose="020E0502030303020204" pitchFamily="34" charset="0"/>
                <a:cs typeface="+mn-cs"/>
              </a:endParaRPr>
            </a:p>
          </p:txBody>
        </p:sp>
        <p:sp>
          <p:nvSpPr>
            <p:cNvPr id="18" name="TextBox 17">
              <a:extLst>
                <a:ext uri="{FF2B5EF4-FFF2-40B4-BE49-F238E27FC236}">
                  <a16:creationId xmlns:a16="http://schemas.microsoft.com/office/drawing/2014/main" id="{BEABC01E-BE13-8890-F780-71CD97D51E31}"/>
                </a:ext>
              </a:extLst>
            </p:cNvPr>
            <p:cNvSpPr txBox="1"/>
            <p:nvPr/>
          </p:nvSpPr>
          <p:spPr>
            <a:xfrm flipH="1">
              <a:off x="5758665" y="2447734"/>
              <a:ext cx="4873134" cy="948881"/>
            </a:xfrm>
            <a:prstGeom prst="rect">
              <a:avLst/>
            </a:prstGeom>
            <a:no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800" b="0" i="0" u="none" strike="noStrike" kern="1200" cap="none" normalizeH="0" baseline="0" noProof="0" dirty="0">
                  <a:ln>
                    <a:noFill/>
                  </a:ln>
                  <a:solidFill>
                    <a:prstClr val="white"/>
                  </a:solidFill>
                  <a:effectLst/>
                  <a:uLnTx/>
                  <a:uFillTx/>
                  <a:latin typeface="Candara" panose="020E0502030303020204" pitchFamily="34" charset="0"/>
                  <a:ea typeface="a옛날사진관2" panose="02020600000000000000" pitchFamily="18" charset="-127"/>
                  <a:cs typeface="+mn-cs"/>
                </a:rPr>
                <a:t>M</a:t>
              </a:r>
              <a:r>
                <a:rPr lang="en-US" altLang="ko-KR" sz="2800" dirty="0">
                  <a:solidFill>
                    <a:prstClr val="white"/>
                  </a:solidFill>
                  <a:latin typeface="Candara" panose="020E0502030303020204" pitchFamily="34" charset="0"/>
                  <a:ea typeface="a옛날사진관2" panose="02020600000000000000" pitchFamily="18" charset="-127"/>
                </a:rPr>
                <a:t>any-to-Many</a:t>
              </a:r>
              <a:endParaRPr kumimoji="0" lang="ko-KR" altLang="en-US" sz="2800" b="0" i="0" u="none" strike="noStrike" kern="1200" cap="none" normalizeH="0" baseline="0" noProof="0" dirty="0">
                <a:ln>
                  <a:noFill/>
                </a:ln>
                <a:solidFill>
                  <a:prstClr val="white"/>
                </a:solidFill>
                <a:effectLst/>
                <a:uLnTx/>
                <a:uFillTx/>
                <a:latin typeface="Candara" panose="020E0502030303020204" pitchFamily="34" charset="0"/>
                <a:ea typeface="a옛날사진관2" panose="02020600000000000000" pitchFamily="18" charset="-127"/>
                <a:cs typeface="+mn-cs"/>
              </a:endParaRPr>
            </a:p>
          </p:txBody>
        </p:sp>
      </p:grpSp>
      <p:pic>
        <p:nvPicPr>
          <p:cNvPr id="20" name="Picture 19">
            <a:extLst>
              <a:ext uri="{FF2B5EF4-FFF2-40B4-BE49-F238E27FC236}">
                <a16:creationId xmlns:a16="http://schemas.microsoft.com/office/drawing/2014/main" id="{C0CAFC6B-E1F3-2724-F355-4CF80780339E}"/>
              </a:ext>
            </a:extLst>
          </p:cNvPr>
          <p:cNvPicPr>
            <a:picLocks noChangeAspect="1"/>
          </p:cNvPicPr>
          <p:nvPr/>
        </p:nvPicPr>
        <p:blipFill>
          <a:blip r:embed="rId2"/>
          <a:stretch>
            <a:fillRect/>
          </a:stretch>
        </p:blipFill>
        <p:spPr>
          <a:xfrm>
            <a:off x="9634019" y="2027530"/>
            <a:ext cx="2255292" cy="3012861"/>
          </a:xfrm>
          <a:prstGeom prst="rect">
            <a:avLst/>
          </a:prstGeom>
        </p:spPr>
      </p:pic>
    </p:spTree>
    <p:extLst>
      <p:ext uri="{BB962C8B-B14F-4D97-AF65-F5344CB8AC3E}">
        <p14:creationId xmlns:p14="http://schemas.microsoft.com/office/powerpoint/2010/main" val="171158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897207-0A18-275C-43BD-8DD12ADD9F38}"/>
              </a:ext>
            </a:extLst>
          </p:cNvPr>
          <p:cNvSpPr txBox="1"/>
          <p:nvPr/>
        </p:nvSpPr>
        <p:spPr>
          <a:xfrm flipH="1">
            <a:off x="438294" y="486035"/>
            <a:ext cx="6730256" cy="523220"/>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rPr>
              <a:t>Relationships</a:t>
            </a:r>
            <a:endParaRPr kumimoji="0" lang="ko-KR" altLang="en-US" sz="2800" b="1" i="0" u="none" strike="noStrike" kern="1200" cap="none" spc="0" normalizeH="0" baseline="0" noProof="0" dirty="0">
              <a:ln>
                <a:noFill/>
              </a:ln>
              <a:solidFill>
                <a:srgbClr val="224D60">
                  <a:lumMod val="50000"/>
                </a:srgbClr>
              </a:solidFill>
              <a:effectLst/>
              <a:uLnTx/>
              <a:uFillTx/>
              <a:latin typeface="Candara" panose="020E0502030303020204" pitchFamily="34" charset="0"/>
              <a:ea typeface="a옛날사진관5" panose="02020600000000000000" pitchFamily="18" charset="-127"/>
              <a:cs typeface="+mn-cs"/>
            </a:endParaRPr>
          </a:p>
        </p:txBody>
      </p:sp>
      <p:sp>
        <p:nvSpPr>
          <p:cNvPr id="2" name="내용 개체 틀 2">
            <a:extLst>
              <a:ext uri="{FF2B5EF4-FFF2-40B4-BE49-F238E27FC236}">
                <a16:creationId xmlns:a16="http://schemas.microsoft.com/office/drawing/2014/main" id="{44E425EF-927F-1EC0-9D65-CB00F67DCEC5}"/>
              </a:ext>
            </a:extLst>
          </p:cNvPr>
          <p:cNvSpPr txBox="1">
            <a:spLocks/>
          </p:cNvSpPr>
          <p:nvPr/>
        </p:nvSpPr>
        <p:spPr>
          <a:xfrm>
            <a:off x="3105474" y="2389713"/>
            <a:ext cx="6640623" cy="1250634"/>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kumimoji="0" lang="en-US" altLang="ko-KR" sz="2000" b="1"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The number of owners of one restaurant </a:t>
            </a:r>
            <a:r>
              <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should be </a:t>
            </a:r>
            <a:r>
              <a:rPr kumimoji="0" lang="en-US" altLang="ko-KR" sz="2000" b="1"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1</a:t>
            </a:r>
            <a:r>
              <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 An owner may have and manage several restaurants, but he/she must manage at least one restaurant.</a:t>
            </a:r>
          </a:p>
        </p:txBody>
      </p:sp>
      <p:grpSp>
        <p:nvGrpSpPr>
          <p:cNvPr id="4" name="그룹 46">
            <a:extLst>
              <a:ext uri="{FF2B5EF4-FFF2-40B4-BE49-F238E27FC236}">
                <a16:creationId xmlns:a16="http://schemas.microsoft.com/office/drawing/2014/main" id="{D64EC4F7-5E77-20DE-E629-39FBE96AE6B8}"/>
              </a:ext>
            </a:extLst>
          </p:cNvPr>
          <p:cNvGrpSpPr/>
          <p:nvPr/>
        </p:nvGrpSpPr>
        <p:grpSpPr>
          <a:xfrm>
            <a:off x="1578566" y="1879419"/>
            <a:ext cx="3053818" cy="508717"/>
            <a:chOff x="5275573" y="2107608"/>
            <a:chExt cx="5839327" cy="1551429"/>
          </a:xfrm>
          <a:solidFill>
            <a:schemeClr val="accent2">
              <a:lumMod val="20000"/>
              <a:lumOff val="80000"/>
            </a:schemeClr>
          </a:solidFill>
        </p:grpSpPr>
        <p:sp>
          <p:nvSpPr>
            <p:cNvPr id="5" name="사각형: 둥근 모서리 47">
              <a:extLst>
                <a:ext uri="{FF2B5EF4-FFF2-40B4-BE49-F238E27FC236}">
                  <a16:creationId xmlns:a16="http://schemas.microsoft.com/office/drawing/2014/main" id="{62A08FF2-586F-D13F-A21F-9950EAC9632F}"/>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6" name="TextBox 5">
              <a:extLst>
                <a:ext uri="{FF2B5EF4-FFF2-40B4-BE49-F238E27FC236}">
                  <a16:creationId xmlns:a16="http://schemas.microsoft.com/office/drawing/2014/main" id="{3B31307E-7199-07D8-0A50-D99DBA7B9F36}"/>
                </a:ext>
              </a:extLst>
            </p:cNvPr>
            <p:cNvSpPr txBox="1"/>
            <p:nvPr/>
          </p:nvSpPr>
          <p:spPr>
            <a:xfrm flipH="1">
              <a:off x="5812635" y="2323328"/>
              <a:ext cx="4765200" cy="1126348"/>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From the specification</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sp>
        <p:nvSpPr>
          <p:cNvPr id="7" name="내용 개체 틀 2">
            <a:extLst>
              <a:ext uri="{FF2B5EF4-FFF2-40B4-BE49-F238E27FC236}">
                <a16:creationId xmlns:a16="http://schemas.microsoft.com/office/drawing/2014/main" id="{FA11B318-168C-507B-7BF0-5ED18EBA0F9F}"/>
              </a:ext>
            </a:extLst>
          </p:cNvPr>
          <p:cNvSpPr txBox="1">
            <a:spLocks/>
          </p:cNvSpPr>
          <p:nvPr/>
        </p:nvSpPr>
        <p:spPr>
          <a:xfrm>
            <a:off x="3105474" y="4607558"/>
            <a:ext cx="6640623" cy="577421"/>
          </a:xfrm>
          <a:prstGeom prst="rect">
            <a:avLst/>
          </a:prstGeom>
          <a:solidFill>
            <a:schemeClr val="bg1"/>
          </a:solidFill>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20000"/>
              </a:lnSpc>
              <a:spcBef>
                <a:spcPts val="1000"/>
              </a:spcBef>
              <a:spcAft>
                <a:spcPts val="0"/>
              </a:spcAft>
              <a:buClrTx/>
              <a:buSzTx/>
              <a:buFont typeface="Arial" panose="020B0604020202020204" pitchFamily="34" charset="0"/>
              <a:buChar char="•"/>
              <a:tabLst/>
              <a:defRPr/>
            </a:pPr>
            <a:r>
              <a:rPr kumimoji="0" lang="en-US" altLang="ko-KR" sz="2000" b="1" i="1"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An owner </a:t>
            </a:r>
            <a:r>
              <a:rPr kumimoji="0" lang="en-US" altLang="ko-KR" sz="200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can</a:t>
            </a:r>
            <a:r>
              <a:rPr kumimoji="0" lang="en-US" altLang="ko-KR" sz="2000" b="1" i="1"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 manage</a:t>
            </a:r>
            <a:r>
              <a:rPr kumimoji="0" lang="en-US" altLang="ko-KR" sz="2000" b="1"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 </a:t>
            </a:r>
            <a:r>
              <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more than one </a:t>
            </a:r>
            <a:r>
              <a:rPr kumimoji="0" lang="en-US" altLang="ko-KR" sz="2000" b="1" i="1"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restaurant</a:t>
            </a:r>
            <a:r>
              <a:rPr kumimoji="0" lang="en-US" altLang="ko-KR" sz="2000" b="0" i="0" u="none" strike="noStrike" kern="1200" cap="none" spc="0"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a:t>
            </a:r>
          </a:p>
        </p:txBody>
      </p:sp>
      <p:sp>
        <p:nvSpPr>
          <p:cNvPr id="8" name="Arrow: Right 7">
            <a:extLst>
              <a:ext uri="{FF2B5EF4-FFF2-40B4-BE49-F238E27FC236}">
                <a16:creationId xmlns:a16="http://schemas.microsoft.com/office/drawing/2014/main" id="{E9DC2615-F931-CB77-3127-610F1A7DFB95}"/>
              </a:ext>
            </a:extLst>
          </p:cNvPr>
          <p:cNvSpPr/>
          <p:nvPr/>
        </p:nvSpPr>
        <p:spPr>
          <a:xfrm rot="5400000">
            <a:off x="6137074" y="3811753"/>
            <a:ext cx="577420" cy="6990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retendard"/>
              <a:cs typeface="+mn-cs"/>
            </a:endParaRPr>
          </a:p>
        </p:txBody>
      </p:sp>
      <p:grpSp>
        <p:nvGrpSpPr>
          <p:cNvPr id="9" name="그룹 46">
            <a:extLst>
              <a:ext uri="{FF2B5EF4-FFF2-40B4-BE49-F238E27FC236}">
                <a16:creationId xmlns:a16="http://schemas.microsoft.com/office/drawing/2014/main" id="{4B2136EB-5FED-B5C5-D38B-5F28EFA74065}"/>
              </a:ext>
            </a:extLst>
          </p:cNvPr>
          <p:cNvGrpSpPr/>
          <p:nvPr/>
        </p:nvGrpSpPr>
        <p:grpSpPr>
          <a:xfrm>
            <a:off x="1578566" y="4098841"/>
            <a:ext cx="1863373" cy="508717"/>
            <a:chOff x="5275573" y="2107608"/>
            <a:chExt cx="5839327" cy="1551429"/>
          </a:xfrm>
          <a:solidFill>
            <a:schemeClr val="accent2">
              <a:lumMod val="20000"/>
              <a:lumOff val="80000"/>
            </a:schemeClr>
          </a:solidFill>
        </p:grpSpPr>
        <p:sp>
          <p:nvSpPr>
            <p:cNvPr id="10" name="사각형: 둥근 모서리 47">
              <a:extLst>
                <a:ext uri="{FF2B5EF4-FFF2-40B4-BE49-F238E27FC236}">
                  <a16:creationId xmlns:a16="http://schemas.microsoft.com/office/drawing/2014/main" id="{965726A8-5B15-6A24-D428-C8212A74FAFE}"/>
                </a:ext>
              </a:extLst>
            </p:cNvPr>
            <p:cNvSpPr/>
            <p:nvPr/>
          </p:nvSpPr>
          <p:spPr>
            <a:xfrm>
              <a:off x="5275573" y="2107608"/>
              <a:ext cx="5839327" cy="1551429"/>
            </a:xfrm>
            <a:prstGeom prst="roundRect">
              <a:avLst>
                <a:gd name="adj" fmla="val 48203"/>
              </a:avLst>
            </a:prstGeom>
            <a:grp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Pretendard"/>
                <a:cs typeface="+mn-cs"/>
              </a:endParaRPr>
            </a:p>
          </p:txBody>
        </p:sp>
        <p:sp>
          <p:nvSpPr>
            <p:cNvPr id="11" name="TextBox 10">
              <a:extLst>
                <a:ext uri="{FF2B5EF4-FFF2-40B4-BE49-F238E27FC236}">
                  <a16:creationId xmlns:a16="http://schemas.microsoft.com/office/drawing/2014/main" id="{2C9E8BE4-B7A8-C54E-3962-879F1A8CB783}"/>
                </a:ext>
              </a:extLst>
            </p:cNvPr>
            <p:cNvSpPr txBox="1"/>
            <p:nvPr/>
          </p:nvSpPr>
          <p:spPr>
            <a:xfrm flipH="1">
              <a:off x="5812635" y="2323328"/>
              <a:ext cx="4765200" cy="1126348"/>
            </a:xfrm>
            <a:prstGeom prst="rect">
              <a:avLst/>
            </a:prstGeom>
            <a:grp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rPr>
                <a:t>Manage</a:t>
              </a:r>
              <a:endParaRPr kumimoji="0" lang="ko-KR" altLang="en-US" sz="1800" b="0" i="0" u="none" strike="noStrike" kern="1200" cap="none" normalizeH="0" baseline="0" noProof="0" dirty="0">
                <a:ln>
                  <a:noFill/>
                </a:ln>
                <a:solidFill>
                  <a:prstClr val="black"/>
                </a:solidFill>
                <a:effectLst/>
                <a:uLnTx/>
                <a:uFillTx/>
                <a:latin typeface="Candara" panose="020E0502030303020204" pitchFamily="34" charset="0"/>
                <a:ea typeface="a옛날사진관2" panose="02020600000000000000" pitchFamily="18" charset="-127"/>
                <a:cs typeface="+mn-cs"/>
              </a:endParaRPr>
            </a:p>
          </p:txBody>
        </p:sp>
      </p:grpSp>
      <p:grpSp>
        <p:nvGrpSpPr>
          <p:cNvPr id="12" name="그룹 1">
            <a:extLst>
              <a:ext uri="{FF2B5EF4-FFF2-40B4-BE49-F238E27FC236}">
                <a16:creationId xmlns:a16="http://schemas.microsoft.com/office/drawing/2014/main" id="{17739F47-C44E-6547-778F-23BDD76FABA7}"/>
              </a:ext>
            </a:extLst>
          </p:cNvPr>
          <p:cNvGrpSpPr/>
          <p:nvPr/>
        </p:nvGrpSpPr>
        <p:grpSpPr>
          <a:xfrm>
            <a:off x="7745763" y="5429089"/>
            <a:ext cx="2934497" cy="541077"/>
            <a:chOff x="5275573" y="2447734"/>
            <a:chExt cx="5839327" cy="981266"/>
          </a:xfrm>
        </p:grpSpPr>
        <p:sp>
          <p:nvSpPr>
            <p:cNvPr id="13" name="사각형: 둥근 모서리 31">
              <a:extLst>
                <a:ext uri="{FF2B5EF4-FFF2-40B4-BE49-F238E27FC236}">
                  <a16:creationId xmlns:a16="http://schemas.microsoft.com/office/drawing/2014/main" id="{D1BC2B86-E726-84E9-D1AC-C0DA09A47C43}"/>
                </a:ext>
              </a:extLst>
            </p:cNvPr>
            <p:cNvSpPr/>
            <p:nvPr/>
          </p:nvSpPr>
          <p:spPr>
            <a:xfrm>
              <a:off x="5275573" y="2551046"/>
              <a:ext cx="5839327" cy="877954"/>
            </a:xfrm>
            <a:prstGeom prst="roundRect">
              <a:avLst>
                <a:gd name="adj" fmla="val 48203"/>
              </a:avLst>
            </a:prstGeom>
            <a:solidFill>
              <a:schemeClr val="accent2"/>
            </a:solidFill>
            <a:ln>
              <a:noFill/>
            </a:ln>
            <a:effectLst>
              <a:outerShdw blurRad="76200" dist="12700" dir="2700000" algn="tl" rotWithShape="0">
                <a:schemeClr val="bg1">
                  <a:lumMod val="8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white"/>
                </a:solidFill>
                <a:effectLst/>
                <a:uLnTx/>
                <a:uFillTx/>
                <a:latin typeface="Candara" panose="020E0502030303020204" pitchFamily="34" charset="0"/>
                <a:cs typeface="+mn-cs"/>
              </a:endParaRPr>
            </a:p>
          </p:txBody>
        </p:sp>
        <p:sp>
          <p:nvSpPr>
            <p:cNvPr id="14" name="TextBox 13">
              <a:extLst>
                <a:ext uri="{FF2B5EF4-FFF2-40B4-BE49-F238E27FC236}">
                  <a16:creationId xmlns:a16="http://schemas.microsoft.com/office/drawing/2014/main" id="{7D589007-D1A3-D160-8657-DADF97BE9944}"/>
                </a:ext>
              </a:extLst>
            </p:cNvPr>
            <p:cNvSpPr txBox="1"/>
            <p:nvPr/>
          </p:nvSpPr>
          <p:spPr>
            <a:xfrm flipH="1">
              <a:off x="5758665" y="2447734"/>
              <a:ext cx="4873134" cy="948881"/>
            </a:xfrm>
            <a:prstGeom prst="rect">
              <a:avLst/>
            </a:prstGeom>
            <a:no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800" dirty="0">
                  <a:solidFill>
                    <a:prstClr val="white"/>
                  </a:solidFill>
                  <a:latin typeface="Candara" panose="020E0502030303020204" pitchFamily="34" charset="0"/>
                  <a:ea typeface="a옛날사진관2" panose="02020600000000000000" pitchFamily="18" charset="-127"/>
                </a:rPr>
                <a:t>1-to-Many</a:t>
              </a:r>
              <a:endParaRPr kumimoji="0" lang="ko-KR" altLang="en-US" sz="2800" b="0" i="0" u="none" strike="noStrike" kern="1200" cap="none" normalizeH="0" baseline="0" noProof="0" dirty="0">
                <a:ln>
                  <a:noFill/>
                </a:ln>
                <a:solidFill>
                  <a:prstClr val="white"/>
                </a:solidFill>
                <a:effectLst/>
                <a:uLnTx/>
                <a:uFillTx/>
                <a:latin typeface="Candara" panose="020E0502030303020204" pitchFamily="34" charset="0"/>
                <a:ea typeface="a옛날사진관2" panose="02020600000000000000" pitchFamily="18" charset="-127"/>
                <a:cs typeface="+mn-cs"/>
              </a:endParaRPr>
            </a:p>
          </p:txBody>
        </p:sp>
      </p:grpSp>
      <p:pic>
        <p:nvPicPr>
          <p:cNvPr id="16" name="Picture 15">
            <a:extLst>
              <a:ext uri="{FF2B5EF4-FFF2-40B4-BE49-F238E27FC236}">
                <a16:creationId xmlns:a16="http://schemas.microsoft.com/office/drawing/2014/main" id="{EAB4363B-99A4-32A9-BD70-293738177480}"/>
              </a:ext>
            </a:extLst>
          </p:cNvPr>
          <p:cNvPicPr>
            <a:picLocks noChangeAspect="1"/>
          </p:cNvPicPr>
          <p:nvPr/>
        </p:nvPicPr>
        <p:blipFill>
          <a:blip r:embed="rId2"/>
          <a:stretch>
            <a:fillRect/>
          </a:stretch>
        </p:blipFill>
        <p:spPr>
          <a:xfrm>
            <a:off x="10065145" y="1153406"/>
            <a:ext cx="1596226" cy="4182112"/>
          </a:xfrm>
          <a:prstGeom prst="rect">
            <a:avLst/>
          </a:prstGeom>
        </p:spPr>
      </p:pic>
    </p:spTree>
    <p:extLst>
      <p:ext uri="{BB962C8B-B14F-4D97-AF65-F5344CB8AC3E}">
        <p14:creationId xmlns:p14="http://schemas.microsoft.com/office/powerpoint/2010/main" val="872201713"/>
      </p:ext>
    </p:extLst>
  </p:cSld>
  <p:clrMapOvr>
    <a:masterClrMapping/>
  </p:clrMapOvr>
</p:sld>
</file>

<file path=ppt/theme/theme1.xml><?xml version="1.0" encoding="utf-8"?>
<a:theme xmlns:a="http://schemas.openxmlformats.org/drawingml/2006/main" name="1_Office 테마">
  <a:themeElements>
    <a:clrScheme name="_008_105">
      <a:dk1>
        <a:sysClr val="windowText" lastClr="000000"/>
      </a:dk1>
      <a:lt1>
        <a:sysClr val="window" lastClr="FFFFFF"/>
      </a:lt1>
      <a:dk2>
        <a:srgbClr val="44546A"/>
      </a:dk2>
      <a:lt2>
        <a:srgbClr val="E7E6E6"/>
      </a:lt2>
      <a:accent1>
        <a:srgbClr val="224D60"/>
      </a:accent1>
      <a:accent2>
        <a:srgbClr val="006182"/>
      </a:accent2>
      <a:accent3>
        <a:srgbClr val="4E849C"/>
      </a:accent3>
      <a:accent4>
        <a:srgbClr val="DCDBD9"/>
      </a:accent4>
      <a:accent5>
        <a:srgbClr val="3B626E"/>
      </a:accent5>
      <a:accent6>
        <a:srgbClr val="27383E"/>
      </a:accent6>
      <a:hlink>
        <a:srgbClr val="3F3F3F"/>
      </a:hlink>
      <a:folHlink>
        <a:srgbClr val="3F3F3F"/>
      </a:folHlink>
    </a:clrScheme>
    <a:fontScheme name="Pretendard_Black_standard">
      <a:majorFont>
        <a:latin typeface="Pretendard Black"/>
        <a:ea typeface="Pretendard Black"/>
        <a:cs typeface=""/>
      </a:majorFont>
      <a:minorFont>
        <a:latin typeface="Pretendard"/>
        <a:ea typeface="Pretendar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TotalTime>
  <Words>1287</Words>
  <Application>Microsoft Office PowerPoint</Application>
  <PresentationFormat>Widescreen</PresentationFormat>
  <Paragraphs>190</Paragraphs>
  <Slides>42</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Pretendard</vt:lpstr>
      <vt:lpstr>Pretendard Black</vt:lpstr>
      <vt:lpstr>Arial</vt:lpstr>
      <vt:lpstr>Candara</vt:lpstr>
      <vt:lpstr>Symbol</vt:lpstr>
      <vt:lpstr>1_Office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Yeongwoong Choi</dc:creator>
  <cp:lastModifiedBy>Yeongwoong Choi</cp:lastModifiedBy>
  <cp:revision>170</cp:revision>
  <dcterms:created xsi:type="dcterms:W3CDTF">2023-12-04T23:10:00Z</dcterms:created>
  <dcterms:modified xsi:type="dcterms:W3CDTF">2023-12-05T17:55:34Z</dcterms:modified>
</cp:coreProperties>
</file>